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90" r:id="rId2"/>
    <p:sldId id="443" r:id="rId3"/>
    <p:sldId id="657" r:id="rId4"/>
    <p:sldId id="664" r:id="rId5"/>
    <p:sldId id="666" r:id="rId6"/>
    <p:sldId id="658" r:id="rId7"/>
    <p:sldId id="641" r:id="rId8"/>
    <p:sldId id="665" r:id="rId9"/>
    <p:sldId id="604" r:id="rId10"/>
    <p:sldId id="643" r:id="rId11"/>
    <p:sldId id="651" r:id="rId12"/>
    <p:sldId id="654" r:id="rId13"/>
    <p:sldId id="617" r:id="rId14"/>
    <p:sldId id="659" r:id="rId15"/>
    <p:sldId id="616" r:id="rId16"/>
    <p:sldId id="660" r:id="rId17"/>
    <p:sldId id="663" r:id="rId18"/>
    <p:sldId id="646" r:id="rId19"/>
    <p:sldId id="661" r:id="rId20"/>
    <p:sldId id="491" r:id="rId21"/>
    <p:sldId id="652" r:id="rId22"/>
    <p:sldId id="591" r:id="rId23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or, Judith" initials="F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9CD5"/>
    <a:srgbClr val="5E23AD"/>
    <a:srgbClr val="7DAFE5"/>
    <a:srgbClr val="3891A7"/>
    <a:srgbClr val="7EBDE4"/>
    <a:srgbClr val="98C8E0"/>
    <a:srgbClr val="EAC734"/>
    <a:srgbClr val="4F89CF"/>
    <a:srgbClr val="8C4AD4"/>
    <a:srgbClr val="004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1829" autoAdjust="0"/>
  </p:normalViewPr>
  <p:slideViewPr>
    <p:cSldViewPr snapToGrid="0">
      <p:cViewPr>
        <p:scale>
          <a:sx n="80" d="100"/>
          <a:sy n="80" d="100"/>
        </p:scale>
        <p:origin x="-262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3620" y="478621"/>
            <a:ext cx="2918158" cy="4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t" anchorCtr="0" compatLnSpc="1">
            <a:prstTxWarp prst="textNoShape">
              <a:avLst/>
            </a:prstTxWarp>
          </a:bodyPr>
          <a:lstStyle>
            <a:lvl1pPr algn="l" defTabSz="954335">
              <a:spcBef>
                <a:spcPct val="0"/>
              </a:spcBef>
              <a:defRPr sz="1000">
                <a:latin typeface="News Gothic" pitchFamily="34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07524" y="478621"/>
            <a:ext cx="3076030" cy="4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t" anchorCtr="0" compatLnSpc="1">
            <a:prstTxWarp prst="textNoShape">
              <a:avLst/>
            </a:prstTxWarp>
          </a:bodyPr>
          <a:lstStyle>
            <a:lvl1pPr algn="r" defTabSz="954335">
              <a:spcBef>
                <a:spcPct val="0"/>
              </a:spcBef>
              <a:defRPr sz="1000">
                <a:latin typeface="News Gothic" pitchFamily="34" charset="0"/>
              </a:defRPr>
            </a:lvl1pPr>
          </a:lstStyle>
          <a:p>
            <a:fld id="{E8166953-61E3-483E-BAB2-1CCAAAF9DFE0}" type="datetime1">
              <a:rPr lang="en-US"/>
              <a:pPr/>
              <a:t>6/30/2016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3620" y="9254425"/>
            <a:ext cx="2918158" cy="4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b" anchorCtr="0" compatLnSpc="1">
            <a:prstTxWarp prst="textNoShape">
              <a:avLst/>
            </a:prstTxWarp>
          </a:bodyPr>
          <a:lstStyle>
            <a:lvl1pPr algn="l" defTabSz="954335">
              <a:spcBef>
                <a:spcPct val="0"/>
              </a:spcBef>
              <a:defRPr sz="1000">
                <a:latin typeface="News Gothic" pitchFamily="34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07523" y="9254425"/>
            <a:ext cx="2891569" cy="4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b" anchorCtr="0" compatLnSpc="1">
            <a:prstTxWarp prst="textNoShape">
              <a:avLst/>
            </a:prstTxWarp>
          </a:bodyPr>
          <a:lstStyle>
            <a:lvl1pPr algn="r" defTabSz="954335">
              <a:spcBef>
                <a:spcPct val="0"/>
              </a:spcBef>
              <a:defRPr sz="1000">
                <a:latin typeface="News Gothic" pitchFamily="34" charset="0"/>
              </a:defRPr>
            </a:lvl1pPr>
          </a:lstStyle>
          <a:p>
            <a:fld id="{FB64E822-C258-4B7F-B1E9-475058317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1783" y="350771"/>
            <a:ext cx="3017867" cy="2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t" anchorCtr="0" compatLnSpc="1">
            <a:prstTxWarp prst="textNoShape">
              <a:avLst/>
            </a:prstTxWarp>
            <a:spAutoFit/>
          </a:bodyPr>
          <a:lstStyle>
            <a:lvl1pPr algn="l" defTabSz="954335">
              <a:defRPr sz="1000">
                <a:latin typeface="News Gothic" pitchFamily="34" charset="0"/>
              </a:defRPr>
            </a:lvl1pPr>
          </a:lstStyle>
          <a:p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49650" y="350771"/>
            <a:ext cx="3052766" cy="2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t" anchorCtr="0" compatLnSpc="1">
            <a:prstTxWarp prst="textNoShape">
              <a:avLst/>
            </a:prstTxWarp>
            <a:spAutoFit/>
          </a:bodyPr>
          <a:lstStyle>
            <a:lvl1pPr algn="r" defTabSz="954335">
              <a:defRPr sz="1000">
                <a:latin typeface="News Gothic" pitchFamily="34" charset="0"/>
              </a:defRPr>
            </a:lvl1pPr>
          </a:lstStyle>
          <a:p>
            <a:fld id="{22BD0A8F-FF6A-4B63-A33A-C2901CC9956E}" type="datetime1">
              <a:rPr lang="en-GB"/>
              <a:pPr/>
              <a:t>30/06/2016</a:t>
            </a:fld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98513"/>
            <a:ext cx="5106988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578" y="4866524"/>
            <a:ext cx="5208147" cy="478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1783" y="9608474"/>
            <a:ext cx="3017867" cy="2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b" anchorCtr="0" compatLnSpc="1">
            <a:prstTxWarp prst="textNoShape">
              <a:avLst/>
            </a:prstTxWarp>
            <a:spAutoFit/>
          </a:bodyPr>
          <a:lstStyle>
            <a:lvl1pPr algn="l" defTabSz="954335">
              <a:defRPr sz="1000">
                <a:latin typeface="News Gothic" pitchFamily="34" charset="0"/>
              </a:defRPr>
            </a:lvl1pPr>
          </a:lstStyle>
          <a:p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9650" y="9608474"/>
            <a:ext cx="3052766" cy="2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5" tIns="47633" rIns="95265" bIns="47633" numCol="1" anchor="b" anchorCtr="0" compatLnSpc="1">
            <a:prstTxWarp prst="textNoShape">
              <a:avLst/>
            </a:prstTxWarp>
            <a:spAutoFit/>
          </a:bodyPr>
          <a:lstStyle>
            <a:lvl1pPr algn="r" defTabSz="954335">
              <a:defRPr sz="1000">
                <a:latin typeface="News Gothic" pitchFamily="34" charset="0"/>
              </a:defRPr>
            </a:lvl1pPr>
          </a:lstStyle>
          <a:p>
            <a:fld id="{B76ACB71-8BCE-48A5-A2FD-8B30824A68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532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BD0A8F-FF6A-4B63-A33A-C2901CC9956E}" type="datetime1">
              <a:rPr lang="en-GB" smtClean="0"/>
              <a:pPr/>
              <a:t>30/06/2016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CB71-8BCE-48A5-A2FD-8B30824A680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5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BD0A8F-FF6A-4B63-A33A-C2901CC9956E}" type="datetime1">
              <a:rPr lang="en-GB" smtClean="0"/>
              <a:pPr/>
              <a:t>30/06/2016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CB71-8BCE-48A5-A2FD-8B30824A680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2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BD0A8F-FF6A-4B63-A33A-C2901CC9956E}" type="datetime1">
              <a:rPr lang="en-GB" smtClean="0"/>
              <a:pPr/>
              <a:t>30/06/2016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CB71-8BCE-48A5-A2FD-8B30824A680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1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BD0A8F-FF6A-4B63-A33A-C2901CC9956E}" type="datetime1">
              <a:rPr lang="en-GB" smtClean="0"/>
              <a:pPr/>
              <a:t>30/06/2016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CB71-8BCE-48A5-A2FD-8B30824A680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BD0A8F-FF6A-4B63-A33A-C2901CC9956E}" type="datetime1">
              <a:rPr lang="en-GB" smtClean="0"/>
              <a:pPr/>
              <a:t>30/06/2016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ACB71-8BCE-48A5-A2FD-8B30824A680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7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005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86125"/>
            <a:ext cx="8229600" cy="90487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noProof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1" smtClean="0"/>
              <a:t>Click to edit Master subtitle style</a:t>
            </a:r>
            <a:endParaRPr lang="en-GB" noProof="1" smtClean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108800"/>
            <a:ext cx="8229600" cy="1849438"/>
          </a:xfrm>
        </p:spPr>
        <p:txBody>
          <a:bodyPr/>
          <a:lstStyle>
            <a:lvl1pPr>
              <a:defRPr sz="4400" noProof="1">
                <a:solidFill>
                  <a:srgbClr val="34B233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-3175" y="5995988"/>
            <a:ext cx="9147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38959" name="Picture 47" descr="WUR-beeldstrip_PPT-template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286250"/>
            <a:ext cx="91455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0" y="1712913"/>
            <a:ext cx="9147175" cy="0"/>
          </a:xfrm>
          <a:prstGeom prst="line">
            <a:avLst/>
          </a:prstGeom>
          <a:noFill/>
          <a:ln w="12700">
            <a:solidFill>
              <a:srgbClr val="34B2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8999" name="Group 87"/>
          <p:cNvGrpSpPr>
            <a:grpSpLocks/>
          </p:cNvGrpSpPr>
          <p:nvPr userDrawn="1"/>
        </p:nvGrpSpPr>
        <p:grpSpPr bwMode="auto">
          <a:xfrm>
            <a:off x="0" y="6000750"/>
            <a:ext cx="9144000" cy="857250"/>
            <a:chOff x="0" y="3780"/>
            <a:chExt cx="5760" cy="540"/>
          </a:xfrm>
        </p:grpSpPr>
        <p:sp>
          <p:nvSpPr>
            <p:cNvPr id="38975" name="Rectangle 63"/>
            <p:cNvSpPr>
              <a:spLocks noChangeArrowheads="1"/>
            </p:cNvSpPr>
            <p:nvPr userDrawn="1"/>
          </p:nvSpPr>
          <p:spPr bwMode="auto">
            <a:xfrm>
              <a:off x="0" y="3780"/>
              <a:ext cx="5760" cy="5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pic>
          <p:nvPicPr>
            <p:cNvPr id="38998" name="Picture 86" descr="UNIVERSITY_BRGB_O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90"/>
              <a:ext cx="2247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216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369888"/>
            <a:ext cx="2057400" cy="5345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69888"/>
            <a:ext cx="6019800" cy="5345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106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6800"/>
            <a:ext cx="8229600" cy="1001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405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746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198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425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677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6916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405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0497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6800"/>
            <a:ext cx="82296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title style</a:t>
            </a:r>
            <a:endParaRPr lang="en-GB" noProof="1" smtClean="0"/>
          </a:p>
        </p:txBody>
      </p:sp>
      <p:grpSp>
        <p:nvGrpSpPr>
          <p:cNvPr id="29781" name="Group 85"/>
          <p:cNvGrpSpPr>
            <a:grpSpLocks/>
          </p:cNvGrpSpPr>
          <p:nvPr/>
        </p:nvGrpSpPr>
        <p:grpSpPr bwMode="auto">
          <a:xfrm>
            <a:off x="0" y="6000750"/>
            <a:ext cx="9144000" cy="857250"/>
            <a:chOff x="0" y="3780"/>
            <a:chExt cx="5760" cy="540"/>
          </a:xfrm>
        </p:grpSpPr>
        <p:sp>
          <p:nvSpPr>
            <p:cNvPr id="29782" name="Rectangle 86"/>
            <p:cNvSpPr>
              <a:spLocks noChangeArrowheads="1"/>
            </p:cNvSpPr>
            <p:nvPr userDrawn="1"/>
          </p:nvSpPr>
          <p:spPr bwMode="auto">
            <a:xfrm>
              <a:off x="0" y="3780"/>
              <a:ext cx="5760" cy="5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pic>
          <p:nvPicPr>
            <p:cNvPr id="29783" name="Picture 87" descr="UNIVERSITY_BRGB_OF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90"/>
              <a:ext cx="2247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84" name="Group 88"/>
          <p:cNvGrpSpPr>
            <a:grpSpLocks/>
          </p:cNvGrpSpPr>
          <p:nvPr/>
        </p:nvGrpSpPr>
        <p:grpSpPr bwMode="auto">
          <a:xfrm>
            <a:off x="0" y="855663"/>
            <a:ext cx="9144000" cy="5143500"/>
            <a:chOff x="0" y="539"/>
            <a:chExt cx="5760" cy="3240"/>
          </a:xfrm>
        </p:grpSpPr>
        <p:sp>
          <p:nvSpPr>
            <p:cNvPr id="29785" name="Line 89"/>
            <p:cNvSpPr>
              <a:spLocks noChangeShapeType="1"/>
            </p:cNvSpPr>
            <p:nvPr/>
          </p:nvSpPr>
          <p:spPr bwMode="auto">
            <a:xfrm>
              <a:off x="0" y="539"/>
              <a:ext cx="5760" cy="0"/>
            </a:xfrm>
            <a:prstGeom prst="line">
              <a:avLst/>
            </a:prstGeom>
            <a:noFill/>
            <a:ln w="12700">
              <a:solidFill>
                <a:srgbClr val="00517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86" name="Line 90"/>
            <p:cNvSpPr>
              <a:spLocks noChangeShapeType="1"/>
            </p:cNvSpPr>
            <p:nvPr/>
          </p:nvSpPr>
          <p:spPr bwMode="auto">
            <a:xfrm>
              <a:off x="0" y="3779"/>
              <a:ext cx="5760" cy="0"/>
            </a:xfrm>
            <a:prstGeom prst="line">
              <a:avLst/>
            </a:prstGeom>
            <a:noFill/>
            <a:ln w="12700">
              <a:solidFill>
                <a:srgbClr val="00517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517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0000"/>
        </a:spcAft>
        <a:buClr>
          <a:schemeClr val="hlink"/>
        </a:buClr>
        <a:buSzPct val="75000"/>
        <a:buFont typeface="Wingdings" pitchFamily="2" charset="2"/>
        <a:buChar char="n"/>
        <a:defRPr sz="2800">
          <a:solidFill>
            <a:srgbClr val="00517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20000"/>
        </a:spcAft>
        <a:buClr>
          <a:srgbClr val="34B233"/>
        </a:buClr>
        <a:buSzPct val="75000"/>
        <a:buFont typeface="Wingdings" pitchFamily="2" charset="2"/>
        <a:buChar char="l"/>
        <a:defRPr sz="2400">
          <a:solidFill>
            <a:srgbClr val="005172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20000"/>
        </a:spcAft>
        <a:buChar char="•"/>
        <a:defRPr>
          <a:solidFill>
            <a:srgbClr val="005172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20000"/>
        </a:spcAft>
        <a:buChar char="–"/>
        <a:defRPr>
          <a:solidFill>
            <a:srgbClr val="00517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News Gothic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News Gothic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News Gothic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News Gothic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News Gothic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pzc.nl/multimedia/archive/02348/mosselzaad_naar_wa_2348693a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nl/url?sa=i&amp;rct=j&amp;q=&amp;esrc=s&amp;frm=1&amp;source=images&amp;cd=&amp;cad=rja&amp;uact=8&amp;docid=AjZ8wKB65Dc7uM&amp;tbnid=ze6-VeqpWCzAPM:&amp;ved=0CAUQjRw&amp;url=http://www.wadden.tv/toerisme.aspx&amp;ei=gpWyU5KBFYSJPY_sgbgK&amp;bvm=bv.69837884,d.ZWU&amp;psig=AFQjCNFb4AmpZtjOtWOqOsil1UAPQCWPBg&amp;ust=1404299003495325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pzc.nl/multimedia/archive/02348/mosselzaad_naar_wa_2348693a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nl/url?sa=i&amp;rct=j&amp;q=&amp;esrc=s&amp;frm=1&amp;source=images&amp;cd=&amp;cad=rja&amp;uact=8&amp;docid=AjZ8wKB65Dc7uM&amp;tbnid=ze6-VeqpWCzAPM:&amp;ved=0CAUQjRw&amp;url=http://www.wadden.tv/toerisme.aspx&amp;ei=gpWyU5KBFYSJPY_sgbgK&amp;bvm=bv.69837884,d.ZWU&amp;psig=AFQjCNFb4AmpZtjOtWOqOsil1UAPQCWPBg&amp;ust=1404299003495325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pzc.nl/multimedia/archive/02348/mosselzaad_naar_wa_2348693a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nl/url?sa=i&amp;rct=j&amp;q=&amp;esrc=s&amp;frm=1&amp;source=images&amp;cd=&amp;cad=rja&amp;uact=8&amp;docid=AjZ8wKB65Dc7uM&amp;tbnid=ze6-VeqpWCzAPM:&amp;ved=0CAUQjRw&amp;url=http://www.wadden.tv/toerisme.aspx&amp;ei=gpWyU5KBFYSJPY_sgbgK&amp;bvm=bv.69837884,d.ZWU&amp;psig=AFQjCNFb4AmpZtjOtWOqOsil1UAPQCWPBg&amp;ust=1404299003495325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pzc.nl/multimedia/archive/02348/mosselzaad_naar_wa_2348693a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nl/url?sa=i&amp;rct=j&amp;q=&amp;esrc=s&amp;frm=1&amp;source=images&amp;cd=&amp;cad=rja&amp;uact=8&amp;docid=AjZ8wKB65Dc7uM&amp;tbnid=ze6-VeqpWCzAPM:&amp;ved=0CAUQjRw&amp;url=http://www.wadden.tv/toerisme.aspx&amp;ei=gpWyU5KBFYSJPY_sgbgK&amp;bvm=bv.69837884,d.ZWU&amp;psig=AFQjCNFb4AmpZtjOtWOqOsil1UAPQCWPBg&amp;ust=1404299003495325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433449" y="3689886"/>
            <a:ext cx="8229600" cy="904875"/>
          </a:xfrm>
        </p:spPr>
        <p:txBody>
          <a:bodyPr/>
          <a:lstStyle/>
          <a:p>
            <a:r>
              <a:rPr lang="en-GB" dirty="0" smtClean="0"/>
              <a:t>Judith Floor, 1 July </a:t>
            </a:r>
            <a:r>
              <a:rPr lang="en-GB" dirty="0"/>
              <a:t>2016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506" y="384405"/>
            <a:ext cx="8461170" cy="2513173"/>
          </a:xfrm>
        </p:spPr>
        <p:txBody>
          <a:bodyPr/>
          <a:lstStyle/>
          <a:p>
            <a:r>
              <a:rPr lang="en-GB" sz="4800" b="1" dirty="0"/>
              <a:t>Which cumulative effects? </a:t>
            </a: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1600" b="1" dirty="0" smtClean="0"/>
              <a:t> </a:t>
            </a:r>
            <a:r>
              <a:rPr lang="en-GB" sz="2000" b="1" dirty="0" smtClean="0"/>
              <a:t> </a:t>
            </a:r>
            <a:r>
              <a:rPr lang="en-GB" sz="4800" b="1" dirty="0" smtClean="0"/>
              <a:t/>
            </a:r>
            <a:br>
              <a:rPr lang="en-GB" sz="4800" b="1" dirty="0" smtClean="0"/>
            </a:br>
            <a:r>
              <a:rPr lang="en-GB" sz="3600" b="1" dirty="0" smtClean="0"/>
              <a:t>Effect </a:t>
            </a:r>
            <a:r>
              <a:rPr lang="en-GB" sz="3600" b="1" dirty="0"/>
              <a:t>assessments at science-policy boundaries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800" b="1" dirty="0" smtClean="0"/>
              <a:t>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GB" sz="2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9" r="13876"/>
          <a:stretch/>
        </p:blipFill>
        <p:spPr bwMode="auto">
          <a:xfrm>
            <a:off x="0" y="4266447"/>
            <a:ext cx="2537701" cy="173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WERK!\presentatiefoto's\P10002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" b="8358"/>
          <a:stretch/>
        </p:blipFill>
        <p:spPr bwMode="auto">
          <a:xfrm>
            <a:off x="1995055" y="4266446"/>
            <a:ext cx="2315688" cy="173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28" y="6062890"/>
            <a:ext cx="1889753" cy="98193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 r="24651" b="483"/>
          <a:stretch/>
        </p:blipFill>
        <p:spPr bwMode="auto">
          <a:xfrm>
            <a:off x="3162965" y="4266446"/>
            <a:ext cx="1729669" cy="173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73" y="4265601"/>
            <a:ext cx="3035127" cy="1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roimg.nl/bestanden/afbeeldingen/eleni/visserij/mosselvisser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9" r="-1"/>
          <a:stretch/>
        </p:blipFill>
        <p:spPr bwMode="auto">
          <a:xfrm>
            <a:off x="4892634" y="4266447"/>
            <a:ext cx="1710047" cy="17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 NWO, EN, png doorzichtige achtergr, kleur CMY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6129" y="6192178"/>
            <a:ext cx="2039088" cy="5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ular Callout 27"/>
          <p:cNvSpPr/>
          <p:nvPr/>
        </p:nvSpPr>
        <p:spPr>
          <a:xfrm>
            <a:off x="4953060" y="3785529"/>
            <a:ext cx="3255994" cy="1756473"/>
          </a:xfrm>
          <a:prstGeom prst="wedgeRoundRectCallout">
            <a:avLst>
              <a:gd name="adj1" fmla="val -47334"/>
              <a:gd name="adj2" fmla="val 631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60" y="3785529"/>
            <a:ext cx="3255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Possible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significant effect</a:t>
            </a: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Uncertainty of incomplete knowledge on seabed effects </a:t>
            </a:r>
            <a:r>
              <a:rPr lang="en-GB" sz="1800" kern="0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Ambiguity on long-term effect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cs typeface="Times New Roman" pitchFamily="18" charset="0"/>
            </a:endParaRP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Spring 2006: permit for mussel seed fishery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Mussel seed fishery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94475" y="1798452"/>
            <a:ext cx="3911270" cy="1546385"/>
            <a:chOff x="494475" y="1303693"/>
            <a:chExt cx="4407768" cy="1843712"/>
          </a:xfrm>
        </p:grpSpPr>
        <p:pic>
          <p:nvPicPr>
            <p:cNvPr id="8" name="Picture 4" descr="http://www.pzc.nl/multimedia/dynamic/02348/mosselzaad_naar_wa_2348693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75" y="1303693"/>
              <a:ext cx="3191144" cy="184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roimg.nl/bestanden/afbeeldingen/eleni/visserij/mosselvisser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9" r="-1"/>
            <a:stretch/>
          </p:blipFill>
          <p:spPr bwMode="auto">
            <a:xfrm>
              <a:off x="3087585" y="1303694"/>
              <a:ext cx="1814658" cy="184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4475" y="3656051"/>
            <a:ext cx="3880799" cy="1885951"/>
            <a:chOff x="494475" y="4194445"/>
            <a:chExt cx="3880799" cy="1885951"/>
          </a:xfrm>
        </p:grpSpPr>
        <p:pic>
          <p:nvPicPr>
            <p:cNvPr id="13" name="Picture 2" descr="E:\foto's voor onderzoek\project picture Judith Floo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8" r="57250" b="37790"/>
            <a:stretch/>
          </p:blipFill>
          <p:spPr bwMode="auto">
            <a:xfrm>
              <a:off x="1842728" y="4194445"/>
              <a:ext cx="2532546" cy="188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plompdigitalvideo.nl/images/beeldbankfotofilm/VOG/NED/007-Eidereend_501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35"/>
            <a:stretch/>
          </p:blipFill>
          <p:spPr bwMode="auto">
            <a:xfrm>
              <a:off x="494475" y="4194446"/>
              <a:ext cx="1348253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44882" y="260262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Mussel fishery belongs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85668" y="1850529"/>
            <a:ext cx="3255994" cy="2246769"/>
            <a:chOff x="21404262" y="7843075"/>
            <a:chExt cx="5760639" cy="4066679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21404262" y="7843075"/>
              <a:ext cx="5760639" cy="2808312"/>
            </a:xfrm>
            <a:prstGeom prst="wedgeRoundRectCallout">
              <a:avLst>
                <a:gd name="adj1" fmla="val -47334"/>
                <a:gd name="adj2" fmla="val 63106"/>
                <a:gd name="adj3" fmla="val 16667"/>
              </a:avLst>
            </a:prstGeom>
            <a:solidFill>
              <a:srgbClr val="0F6FC6">
                <a:lumMod val="40000"/>
                <a:lumOff val="60000"/>
              </a:srgbClr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404262" y="7843075"/>
              <a:ext cx="5760639" cy="40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Times New Roman" pitchFamily="18" charset="0"/>
                </a:rPr>
                <a:t>No significant effect</a:t>
              </a: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endParaRP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Times New Roman" pitchFamily="18" charset="0"/>
                </a:rPr>
                <a:t>Uncertainty of incomplete knowledge is addressed through monitoring</a:t>
              </a: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cs typeface="Times New Roman" pitchFamily="18" charset="0"/>
              </a:endParaRP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66757" y="5007982"/>
            <a:ext cx="3327070" cy="973039"/>
            <a:chOff x="1344882" y="4817982"/>
            <a:chExt cx="3327070" cy="973039"/>
          </a:xfrm>
        </p:grpSpPr>
        <p:sp>
          <p:nvSpPr>
            <p:cNvPr id="19" name="Oval 18"/>
            <p:cNvSpPr/>
            <p:nvPr/>
          </p:nvSpPr>
          <p:spPr bwMode="auto">
            <a:xfrm>
              <a:off x="1344882" y="4817982"/>
              <a:ext cx="3327070" cy="9730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3926" y="4875466"/>
              <a:ext cx="2588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 damage to the seabed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90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Ambiguity on cumulative effects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Mussel seed fishery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94475" y="1798452"/>
            <a:ext cx="3911270" cy="1546385"/>
            <a:chOff x="494475" y="1303693"/>
            <a:chExt cx="4407768" cy="1843712"/>
          </a:xfrm>
        </p:grpSpPr>
        <p:pic>
          <p:nvPicPr>
            <p:cNvPr id="8" name="Picture 4" descr="http://www.pzc.nl/multimedia/dynamic/02348/mosselzaad_naar_wa_2348693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75" y="1303693"/>
              <a:ext cx="3191144" cy="184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roimg.nl/bestanden/afbeeldingen/eleni/visserij/mosselvisser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9" r="-1"/>
            <a:stretch/>
          </p:blipFill>
          <p:spPr bwMode="auto">
            <a:xfrm>
              <a:off x="3087585" y="1303694"/>
              <a:ext cx="1814658" cy="184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4475" y="3656051"/>
            <a:ext cx="3880799" cy="1885951"/>
            <a:chOff x="494475" y="4194445"/>
            <a:chExt cx="3880799" cy="1885951"/>
          </a:xfrm>
        </p:grpSpPr>
        <p:pic>
          <p:nvPicPr>
            <p:cNvPr id="13" name="Picture 2" descr="E:\foto's voor onderzoek\project picture Judith Floo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8" r="57250" b="37790"/>
            <a:stretch/>
          </p:blipFill>
          <p:spPr bwMode="auto">
            <a:xfrm>
              <a:off x="1842728" y="4194445"/>
              <a:ext cx="2532546" cy="188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plompdigitalvideo.nl/images/beeldbankfotofilm/VOG/NED/007-Eidereend_501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35"/>
            <a:stretch/>
          </p:blipFill>
          <p:spPr bwMode="auto">
            <a:xfrm>
              <a:off x="494475" y="4194446"/>
              <a:ext cx="1348253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44882" y="260262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Mussel fishery belongs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66757" y="5007982"/>
            <a:ext cx="3327070" cy="973039"/>
            <a:chOff x="1344882" y="4817982"/>
            <a:chExt cx="3327070" cy="973039"/>
          </a:xfrm>
        </p:grpSpPr>
        <p:sp>
          <p:nvSpPr>
            <p:cNvPr id="19" name="Oval 18"/>
            <p:cNvSpPr/>
            <p:nvPr/>
          </p:nvSpPr>
          <p:spPr bwMode="auto">
            <a:xfrm>
              <a:off x="1344882" y="4817982"/>
              <a:ext cx="3327070" cy="9730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3926" y="4875466"/>
              <a:ext cx="2588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 damage to the seabed</a:t>
              </a:r>
              <a:endParaRPr lang="en-GB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97282" y="1971293"/>
            <a:ext cx="3880904" cy="193899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Positive cumulative effect</a:t>
            </a:r>
            <a:r>
              <a:rPr lang="en-GB" dirty="0" smtClean="0">
                <a:solidFill>
                  <a:schemeClr val="bg1"/>
                </a:solidFill>
              </a:rPr>
              <a:t>:  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Increase </a:t>
            </a:r>
            <a:r>
              <a:rPr lang="en-GB" dirty="0">
                <a:solidFill>
                  <a:schemeClr val="bg1"/>
                </a:solidFill>
              </a:rPr>
              <a:t>of mussel biomass in combination with mussel plots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7283" y="4329397"/>
            <a:ext cx="3880903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Ambiguity on this assumption: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Without fishery potentially more mussels</a:t>
            </a:r>
          </a:p>
        </p:txBody>
      </p:sp>
    </p:spTree>
    <p:extLst>
      <p:ext uri="{BB962C8B-B14F-4D97-AF65-F5344CB8AC3E}">
        <p14:creationId xmlns:p14="http://schemas.microsoft.com/office/powerpoint/2010/main" val="3744829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Ambiguity on cumulative effects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Mussel seed fishery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94475" y="1798452"/>
            <a:ext cx="3911270" cy="1546385"/>
            <a:chOff x="494475" y="1303693"/>
            <a:chExt cx="4407768" cy="1843712"/>
          </a:xfrm>
        </p:grpSpPr>
        <p:pic>
          <p:nvPicPr>
            <p:cNvPr id="8" name="Picture 4" descr="http://www.pzc.nl/multimedia/dynamic/02348/mosselzaad_naar_wa_2348693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75" y="1303693"/>
              <a:ext cx="3191144" cy="184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roimg.nl/bestanden/afbeeldingen/eleni/visserij/mosselvisser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9" r="-1"/>
            <a:stretch/>
          </p:blipFill>
          <p:spPr bwMode="auto">
            <a:xfrm>
              <a:off x="3087585" y="1303694"/>
              <a:ext cx="1814658" cy="184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4475" y="3656051"/>
            <a:ext cx="3880799" cy="1885951"/>
            <a:chOff x="494475" y="4194445"/>
            <a:chExt cx="3880799" cy="1885951"/>
          </a:xfrm>
        </p:grpSpPr>
        <p:pic>
          <p:nvPicPr>
            <p:cNvPr id="13" name="Picture 2" descr="E:\foto's voor onderzoek\project picture Judith Floo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8" r="57250" b="37790"/>
            <a:stretch/>
          </p:blipFill>
          <p:spPr bwMode="auto">
            <a:xfrm>
              <a:off x="1842728" y="4194445"/>
              <a:ext cx="2532546" cy="188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plompdigitalvideo.nl/images/beeldbankfotofilm/VOG/NED/007-Eidereend_501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35"/>
            <a:stretch/>
          </p:blipFill>
          <p:spPr bwMode="auto">
            <a:xfrm>
              <a:off x="494475" y="4194446"/>
              <a:ext cx="1348253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44882" y="260262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Mussel fishery belongs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66757" y="5007982"/>
            <a:ext cx="3327070" cy="973039"/>
            <a:chOff x="1344882" y="4817982"/>
            <a:chExt cx="3327070" cy="973039"/>
          </a:xfrm>
        </p:grpSpPr>
        <p:sp>
          <p:nvSpPr>
            <p:cNvPr id="19" name="Oval 18"/>
            <p:cNvSpPr/>
            <p:nvPr/>
          </p:nvSpPr>
          <p:spPr bwMode="auto">
            <a:xfrm>
              <a:off x="1344882" y="4817982"/>
              <a:ext cx="3327070" cy="9730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3926" y="4875466"/>
              <a:ext cx="2588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 damage to the seabed</a:t>
              </a:r>
              <a:endParaRPr lang="en-GB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97283" y="2269005"/>
            <a:ext cx="3880904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No cumulative effects</a:t>
            </a:r>
            <a:r>
              <a:rPr lang="en-GB" dirty="0" smtClean="0">
                <a:solidFill>
                  <a:schemeClr val="bg1"/>
                </a:solidFill>
              </a:rPr>
              <a:t>: 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Assessed for shrimp fishery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97283" y="4280636"/>
            <a:ext cx="3880903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Possible cumulative effects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For eider ducks, effects of </a:t>
            </a:r>
            <a:r>
              <a:rPr lang="en-GB" dirty="0" err="1" smtClean="0">
                <a:solidFill>
                  <a:schemeClr val="bg1"/>
                </a:solidFill>
              </a:rPr>
              <a:t>Ensis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fishery</a:t>
            </a:r>
          </a:p>
        </p:txBody>
      </p:sp>
    </p:spTree>
    <p:extLst>
      <p:ext uri="{BB962C8B-B14F-4D97-AF65-F5344CB8AC3E}">
        <p14:creationId xmlns:p14="http://schemas.microsoft.com/office/powerpoint/2010/main" val="193299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2008 Raad van State ruling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Mussel seed fishery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94475" y="1798452"/>
            <a:ext cx="3911270" cy="1546385"/>
            <a:chOff x="494475" y="1303693"/>
            <a:chExt cx="4407768" cy="1843712"/>
          </a:xfrm>
        </p:grpSpPr>
        <p:pic>
          <p:nvPicPr>
            <p:cNvPr id="8" name="Picture 4" descr="http://www.pzc.nl/multimedia/dynamic/02348/mosselzaad_naar_wa_2348693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75" y="1303693"/>
              <a:ext cx="3191144" cy="1843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roimg.nl/bestanden/afbeeldingen/eleni/visserij/mosselvisser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9" r="-1"/>
            <a:stretch/>
          </p:blipFill>
          <p:spPr bwMode="auto">
            <a:xfrm>
              <a:off x="3087585" y="1303694"/>
              <a:ext cx="1814658" cy="184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4475" y="3656051"/>
            <a:ext cx="3880799" cy="1885951"/>
            <a:chOff x="494475" y="4194445"/>
            <a:chExt cx="3880799" cy="1885951"/>
          </a:xfrm>
        </p:grpSpPr>
        <p:pic>
          <p:nvPicPr>
            <p:cNvPr id="13" name="Picture 2" descr="E:\foto's voor onderzoek\project picture Judith Floo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8" r="57250" b="37790"/>
            <a:stretch/>
          </p:blipFill>
          <p:spPr bwMode="auto">
            <a:xfrm>
              <a:off x="1842728" y="4194445"/>
              <a:ext cx="2532546" cy="188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plompdigitalvideo.nl/images/beeldbankfotofilm/VOG/NED/007-Eidereend_501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35"/>
            <a:stretch/>
          </p:blipFill>
          <p:spPr bwMode="auto">
            <a:xfrm>
              <a:off x="494475" y="4194446"/>
              <a:ext cx="1348253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44882" y="260262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Mussel fishery belongs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1053526"/>
            <a:ext cx="3657599" cy="48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66757" y="5007982"/>
            <a:ext cx="3327070" cy="973039"/>
            <a:chOff x="1344882" y="4817982"/>
            <a:chExt cx="3327070" cy="973039"/>
          </a:xfrm>
        </p:grpSpPr>
        <p:sp>
          <p:nvSpPr>
            <p:cNvPr id="25" name="Oval 24"/>
            <p:cNvSpPr/>
            <p:nvPr/>
          </p:nvSpPr>
          <p:spPr bwMode="auto">
            <a:xfrm>
              <a:off x="1344882" y="4817982"/>
              <a:ext cx="3327070" cy="9730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13926" y="4875466"/>
              <a:ext cx="2588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 damage to the seabed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31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powerboat race in 2011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Powerboat race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5" y="1953625"/>
            <a:ext cx="3280083" cy="18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28659" y="1879361"/>
            <a:ext cx="3880904" cy="19389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Permit authority</a:t>
            </a:r>
            <a:r>
              <a:rPr lang="en-GB" dirty="0" smtClean="0">
                <a:solidFill>
                  <a:schemeClr val="bg1"/>
                </a:solidFill>
              </a:rPr>
              <a:t>: 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Appropriate assessment insufficient, lack of data and ambiguity on small effects</a:t>
            </a:r>
          </a:p>
        </p:txBody>
      </p:sp>
    </p:spTree>
    <p:extLst>
      <p:ext uri="{BB962C8B-B14F-4D97-AF65-F5344CB8AC3E}">
        <p14:creationId xmlns:p14="http://schemas.microsoft.com/office/powerpoint/2010/main" val="1210588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" y="4021968"/>
            <a:ext cx="3927684" cy="12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ular Callout 27"/>
          <p:cNvSpPr/>
          <p:nvPr/>
        </p:nvSpPr>
        <p:spPr>
          <a:xfrm>
            <a:off x="4953060" y="3785529"/>
            <a:ext cx="3882596" cy="1756473"/>
          </a:xfrm>
          <a:prstGeom prst="wedgeRoundRectCallout">
            <a:avLst>
              <a:gd name="adj1" fmla="val -47334"/>
              <a:gd name="adj2" fmla="val 631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60" y="3785529"/>
            <a:ext cx="3882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Possible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significant effect</a:t>
            </a: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Uncertainty of incomplete knowledge of underwater noise and ambiguity on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cumulation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of effects</a:t>
            </a: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cs typeface="Times New Roman" pitchFamily="18" charset="0"/>
            </a:endParaRPr>
          </a:p>
          <a:p>
            <a:pPr marL="0" marR="0" lvl="0" indent="0" algn="l" defTabSz="41764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Permit for a powerboat race in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Powerboat race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5085668" y="1850529"/>
            <a:ext cx="3749988" cy="2246769"/>
            <a:chOff x="21404262" y="7843075"/>
            <a:chExt cx="5760644" cy="4066679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21404262" y="7843075"/>
              <a:ext cx="5760639" cy="2808312"/>
            </a:xfrm>
            <a:prstGeom prst="wedgeRoundRectCallout">
              <a:avLst>
                <a:gd name="adj1" fmla="val -47334"/>
                <a:gd name="adj2" fmla="val 63106"/>
                <a:gd name="adj3" fmla="val 16667"/>
              </a:avLst>
            </a:prstGeom>
            <a:solidFill>
              <a:srgbClr val="0F6FC6">
                <a:lumMod val="40000"/>
                <a:lumOff val="60000"/>
              </a:srgbClr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404266" y="7843075"/>
              <a:ext cx="5760640" cy="40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Times New Roman" pitchFamily="18" charset="0"/>
                </a:rPr>
                <a:t>No significant effect</a:t>
              </a: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Times New Roman" pitchFamily="18" charset="0"/>
              </a:endParaRP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Times New Roman" pitchFamily="18" charset="0"/>
                </a:rPr>
                <a:t>Uncertainty of incomplete knowledge is addressed through monitoring</a:t>
              </a: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cs typeface="Times New Roman" pitchFamily="18" charset="0"/>
              </a:endParaRPr>
            </a:p>
            <a:p>
              <a:pPr marL="0" marR="0" lvl="0" indent="0" algn="l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cs typeface="Times New Roman" pitchFamily="18" charset="0"/>
              </a:endParaRPr>
            </a:p>
          </p:txBody>
        </p:sp>
      </p:grpSp>
      <p:pic>
        <p:nvPicPr>
          <p:cNvPr id="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5" y="1953625"/>
            <a:ext cx="3280083" cy="18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344882" y="238996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 is not only for bird watchers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95175" y="4476537"/>
            <a:ext cx="3479470" cy="1484415"/>
            <a:chOff x="831273" y="1425038"/>
            <a:chExt cx="3479470" cy="1484415"/>
          </a:xfrm>
        </p:grpSpPr>
        <p:sp>
          <p:nvSpPr>
            <p:cNvPr id="34" name="Oval 33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Power boat races don’t belong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25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" y="4021968"/>
            <a:ext cx="3927684" cy="12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Ambiguity on cumulative effects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Powerboat race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5" y="1953625"/>
            <a:ext cx="3280083" cy="18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344882" y="238996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 is not only for bird watchers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95175" y="4476537"/>
            <a:ext cx="3479470" cy="1484415"/>
            <a:chOff x="831273" y="1425038"/>
            <a:chExt cx="3479470" cy="1484415"/>
          </a:xfrm>
        </p:grpSpPr>
        <p:sp>
          <p:nvSpPr>
            <p:cNvPr id="34" name="Oval 33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Power boat races don’t belong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97282" y="1971293"/>
            <a:ext cx="3880904" cy="120032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No cumulative effects</a:t>
            </a:r>
            <a:r>
              <a:rPr lang="en-GB" dirty="0" smtClean="0">
                <a:solidFill>
                  <a:schemeClr val="bg1"/>
                </a:solidFill>
              </a:rPr>
              <a:t>: 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Compared to 45.000 ship movements/year negligible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7282" y="4021968"/>
            <a:ext cx="3880903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Possible cumulative effects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Incomplete knowledge of effects current use</a:t>
            </a:r>
          </a:p>
        </p:txBody>
      </p:sp>
    </p:spTree>
    <p:extLst>
      <p:ext uri="{BB962C8B-B14F-4D97-AF65-F5344CB8AC3E}">
        <p14:creationId xmlns:p14="http://schemas.microsoft.com/office/powerpoint/2010/main" val="29048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" y="4021968"/>
            <a:ext cx="3927684" cy="12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Ambiguity on cumulative effects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Powerboat race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5" y="1953625"/>
            <a:ext cx="3280083" cy="18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344882" y="238996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 is not only for bird watchers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95175" y="4476537"/>
            <a:ext cx="3479470" cy="1484415"/>
            <a:chOff x="831273" y="1425038"/>
            <a:chExt cx="3479470" cy="1484415"/>
          </a:xfrm>
        </p:grpSpPr>
        <p:sp>
          <p:nvSpPr>
            <p:cNvPr id="34" name="Oval 33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Power boat races don’t belong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97282" y="1971293"/>
            <a:ext cx="3880904" cy="83099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No cumulative effects</a:t>
            </a:r>
            <a:r>
              <a:rPr lang="en-GB" dirty="0" smtClean="0">
                <a:solidFill>
                  <a:schemeClr val="bg1"/>
                </a:solidFill>
              </a:rPr>
              <a:t>: 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Assessed for sailing event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7282" y="4021968"/>
            <a:ext cx="3880903" cy="1569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Possible cumulative effects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More activities with potential cumulative effects </a:t>
            </a:r>
          </a:p>
        </p:txBody>
      </p:sp>
    </p:spTree>
    <p:extLst>
      <p:ext uri="{BB962C8B-B14F-4D97-AF65-F5344CB8AC3E}">
        <p14:creationId xmlns:p14="http://schemas.microsoft.com/office/powerpoint/2010/main" val="98350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6" y="4021968"/>
            <a:ext cx="3927684" cy="12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Raad van State ruling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11" y="953222"/>
            <a:ext cx="4040188" cy="639762"/>
          </a:xfrm>
        </p:spPr>
        <p:txBody>
          <a:bodyPr/>
          <a:lstStyle/>
          <a:p>
            <a:r>
              <a:rPr lang="en-GB" dirty="0" smtClean="0"/>
              <a:t>Powerboat race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952" y="1000723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5" y="1953625"/>
            <a:ext cx="3280083" cy="18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344882" y="2389969"/>
            <a:ext cx="3479470" cy="1484415"/>
            <a:chOff x="831273" y="1425038"/>
            <a:chExt cx="3479470" cy="1484415"/>
          </a:xfrm>
        </p:grpSpPr>
        <p:sp>
          <p:nvSpPr>
            <p:cNvPr id="23" name="Oval 22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rgbClr val="7DAF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 is not only for bird watchers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95175" y="4476537"/>
            <a:ext cx="3479470" cy="1484415"/>
            <a:chOff x="831273" y="1425038"/>
            <a:chExt cx="3479470" cy="1484415"/>
          </a:xfrm>
        </p:grpSpPr>
        <p:sp>
          <p:nvSpPr>
            <p:cNvPr id="34" name="Oval 33"/>
            <p:cNvSpPr/>
            <p:nvPr/>
          </p:nvSpPr>
          <p:spPr bwMode="auto">
            <a:xfrm>
              <a:off x="831273" y="1425038"/>
              <a:ext cx="3479470" cy="1484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7221" y="1567080"/>
              <a:ext cx="27075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Power boat races don’t belong in the </a:t>
              </a:r>
              <a:r>
                <a:rPr lang="en-GB" dirty="0" err="1" smtClean="0"/>
                <a:t>Wadden</a:t>
              </a:r>
              <a:r>
                <a:rPr lang="en-GB" dirty="0" smtClean="0"/>
                <a:t> Sea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74192" y="979713"/>
            <a:ext cx="3628374" cy="1869813"/>
            <a:chOff x="35805862" y="8947299"/>
            <a:chExt cx="3628374" cy="1869813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35805862" y="8947299"/>
              <a:ext cx="3485017" cy="1869813"/>
            </a:xfrm>
            <a:prstGeom prst="wedgeRoundRectCallout">
              <a:avLst>
                <a:gd name="adj1" fmla="val -28414"/>
                <a:gd name="adj2" fmla="val 62500"/>
                <a:gd name="adj3" fmla="val 1666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949878" y="9091315"/>
              <a:ext cx="3484358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b="1" dirty="0" smtClean="0">
                  <a:latin typeface="Times New Roman" pitchFamily="18" charset="0"/>
                  <a:cs typeface="Times New Roman" pitchFamily="18" charset="0"/>
                </a:rPr>
                <a:t>Permit valid</a:t>
              </a:r>
            </a:p>
            <a:p>
              <a:pPr algn="l"/>
              <a:endParaRPr lang="en-GB" sz="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l"/>
              <a:r>
                <a:rPr lang="en-GB" sz="2000" dirty="0" smtClean="0">
                  <a:latin typeface="Times New Roman" pitchFamily="18" charset="0"/>
                  <a:cs typeface="Times New Roman" pitchFamily="18" charset="0"/>
                </a:rPr>
                <a:t>Preliminary decision: no objective information that the assessment is incorrect</a:t>
              </a:r>
              <a:endParaRPr lang="en-GB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7"/>
          <a:stretch/>
        </p:blipFill>
        <p:spPr bwMode="auto">
          <a:xfrm>
            <a:off x="4987636" y="3040912"/>
            <a:ext cx="3667266" cy="283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65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the science-policy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Dominance of science-based experts to assess significant effect </a:t>
            </a:r>
          </a:p>
          <a:p>
            <a:pPr lvl="1"/>
            <a:r>
              <a:rPr lang="en-GB" dirty="0" smtClean="0"/>
              <a:t>Clear demarcation of role experts through contract research (problem of independency)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Shared responsibility to make the judgement of significance</a:t>
            </a:r>
          </a:p>
          <a:p>
            <a:pPr lvl="1"/>
            <a:r>
              <a:rPr lang="en-GB" dirty="0" smtClean="0"/>
              <a:t>In mussel case: claimed by permit authority</a:t>
            </a:r>
          </a:p>
          <a:p>
            <a:pPr lvl="1"/>
            <a:r>
              <a:rPr lang="en-GB" dirty="0" smtClean="0"/>
              <a:t>In powerboat case: pushed towards science-based experts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18263" y="5997043"/>
            <a:ext cx="3764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chemeClr val="bg1"/>
                </a:solidFill>
              </a:rPr>
              <a:t>Floor et al. (2016) </a:t>
            </a:r>
            <a:br>
              <a:rPr lang="en-GB" sz="2000" i="1" dirty="0" smtClean="0">
                <a:solidFill>
                  <a:schemeClr val="bg1"/>
                </a:solidFill>
              </a:rPr>
            </a:br>
            <a:r>
              <a:rPr lang="en-GB" sz="1800" i="1" dirty="0" smtClean="0">
                <a:solidFill>
                  <a:schemeClr val="bg1"/>
                </a:solidFill>
              </a:rPr>
              <a:t>Environmental Science &amp; Policy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3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GB" sz="1200" dirty="0"/>
          </a:p>
          <a:p>
            <a:endParaRPr lang="en-GB" dirty="0" smtClean="0"/>
          </a:p>
          <a:p>
            <a:r>
              <a:rPr lang="en-GB" dirty="0" smtClean="0"/>
              <a:t>Significant effect at the science-policy boundary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 case studies</a:t>
            </a:r>
          </a:p>
          <a:p>
            <a:pPr lvl="1"/>
            <a:r>
              <a:rPr lang="en-GB" dirty="0" smtClean="0"/>
              <a:t>Mussel seed fishery</a:t>
            </a:r>
            <a:endParaRPr lang="en-GB" dirty="0"/>
          </a:p>
          <a:p>
            <a:pPr lvl="1"/>
            <a:r>
              <a:rPr lang="en-GB" dirty="0" smtClean="0"/>
              <a:t>Powerboat race</a:t>
            </a:r>
            <a:endParaRPr lang="en-GB" sz="1200" dirty="0"/>
          </a:p>
          <a:p>
            <a:endParaRPr lang="en-GB" dirty="0" smtClean="0"/>
          </a:p>
          <a:p>
            <a:r>
              <a:rPr lang="en-GB" dirty="0" smtClean="0"/>
              <a:t>The political aspects of cumulative effects</a:t>
            </a:r>
            <a:endParaRPr lang="en-GB" dirty="0"/>
          </a:p>
          <a:p>
            <a:pPr lvl="3"/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583650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73132" y="1353821"/>
            <a:ext cx="5282542" cy="2137558"/>
            <a:chOff x="273132" y="2588821"/>
            <a:chExt cx="5282542" cy="2137558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73132" y="2588821"/>
              <a:ext cx="5282542" cy="2137558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0026" y="2743200"/>
              <a:ext cx="3788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Not knowing enough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on dealing with uncertainty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1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With </a:t>
            </a:r>
            <a:r>
              <a:rPr lang="en-GB" dirty="0"/>
              <a:t>the technocratic approach of significant effect the value differences have not disappeared, but absorbed in scientific discussions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557151" y="2422598"/>
            <a:ext cx="2196935" cy="830999"/>
            <a:chOff x="557151" y="3657598"/>
            <a:chExt cx="2196935" cy="83099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57151" y="3657598"/>
              <a:ext cx="2196935" cy="783771"/>
            </a:xfrm>
            <a:prstGeom prst="round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8769" y="3657600"/>
              <a:ext cx="1935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Incomplete knowledge </a:t>
              </a:r>
              <a:endParaRPr lang="en-GB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51957" y="2422599"/>
            <a:ext cx="2334489" cy="783771"/>
            <a:chOff x="3051957" y="3657599"/>
            <a:chExt cx="2334489" cy="78377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051957" y="3657599"/>
              <a:ext cx="2280064" cy="783771"/>
            </a:xfrm>
            <a:prstGeom prst="round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1957" y="3818652"/>
              <a:ext cx="2334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Unpredictability </a:t>
              </a:r>
              <a:endParaRPr lang="en-GB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35782" y="1353821"/>
            <a:ext cx="3194461" cy="2137558"/>
            <a:chOff x="5735782" y="2588821"/>
            <a:chExt cx="3194461" cy="2137558"/>
          </a:xfrm>
        </p:grpSpPr>
        <p:grpSp>
          <p:nvGrpSpPr>
            <p:cNvPr id="19" name="Group 18"/>
            <p:cNvGrpSpPr/>
            <p:nvPr/>
          </p:nvGrpSpPr>
          <p:grpSpPr>
            <a:xfrm>
              <a:off x="5735782" y="2588821"/>
              <a:ext cx="3194461" cy="2137558"/>
              <a:chOff x="5735782" y="2588821"/>
              <a:chExt cx="3194461" cy="2137558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5735782" y="2588821"/>
                <a:ext cx="3194461" cy="2137558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54535" y="2743200"/>
                <a:ext cx="2826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Knowing differently</a:t>
                </a:r>
                <a:endParaRPr lang="en-GB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169231" y="3657600"/>
              <a:ext cx="2196935" cy="783771"/>
              <a:chOff x="6169231" y="3657600"/>
              <a:chExt cx="2196935" cy="783771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6169231" y="3657600"/>
                <a:ext cx="2196935" cy="783771"/>
              </a:xfrm>
              <a:prstGeom prst="round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69231" y="3842265"/>
                <a:ext cx="2196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Ambiguity </a:t>
                </a:r>
                <a:endParaRPr lang="en-GB" dirty="0"/>
              </a:p>
            </p:txBody>
          </p:sp>
        </p:grpSp>
      </p:grpSp>
      <p:sp>
        <p:nvSpPr>
          <p:cNvPr id="20" name="Multiply 19"/>
          <p:cNvSpPr/>
          <p:nvPr/>
        </p:nvSpPr>
        <p:spPr bwMode="auto">
          <a:xfrm>
            <a:off x="3051956" y="2422736"/>
            <a:ext cx="2334489" cy="830997"/>
          </a:xfrm>
          <a:prstGeom prst="mathMultiply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18760" y="2333464"/>
            <a:ext cx="2428504" cy="1009266"/>
          </a:xfrm>
          <a:prstGeom prst="ellipse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7261759" y="3372347"/>
            <a:ext cx="0" cy="6890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1589315" y="3251480"/>
            <a:ext cx="0" cy="6890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167547" y="3586518"/>
            <a:ext cx="206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Topic of debate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1285" y="3645893"/>
            <a:ext cx="190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Driver of conflict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8263" y="5997043"/>
            <a:ext cx="3764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chemeClr val="bg1"/>
                </a:solidFill>
              </a:rPr>
              <a:t>Floor et al. (2016) </a:t>
            </a:r>
            <a:br>
              <a:rPr lang="en-GB" sz="2000" i="1" dirty="0" smtClean="0">
                <a:solidFill>
                  <a:schemeClr val="bg1"/>
                </a:solidFill>
              </a:rPr>
            </a:br>
            <a:r>
              <a:rPr lang="en-GB" sz="1800" i="1" dirty="0" smtClean="0">
                <a:solidFill>
                  <a:schemeClr val="bg1"/>
                </a:solidFill>
              </a:rPr>
              <a:t>Environmental Science &amp; Policy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07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00"/>
            <a:ext cx="8686800" cy="1001712"/>
          </a:xfrm>
        </p:spPr>
        <p:txBody>
          <a:bodyPr/>
          <a:lstStyle/>
          <a:p>
            <a:r>
              <a:rPr lang="en-GB" sz="3000" dirty="0" smtClean="0"/>
              <a:t>Political aspects of cumulative effect assessments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potential effects are relevant?</a:t>
            </a:r>
          </a:p>
          <a:p>
            <a:pPr lvl="1"/>
            <a:r>
              <a:rPr lang="en-GB" dirty="0" smtClean="0"/>
              <a:t>Of which activities?</a:t>
            </a:r>
          </a:p>
          <a:p>
            <a:pPr lvl="1"/>
            <a:r>
              <a:rPr lang="en-GB" dirty="0" smtClean="0"/>
              <a:t>On which species and habitats?</a:t>
            </a:r>
          </a:p>
          <a:p>
            <a:pPr lvl="1"/>
            <a:r>
              <a:rPr lang="en-GB" dirty="0" smtClean="0"/>
              <a:t>Small effects negligible?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r>
              <a:rPr lang="en-GB" dirty="0" smtClean="0"/>
              <a:t>Who is making these decisions?</a:t>
            </a:r>
          </a:p>
          <a:p>
            <a:pPr lvl="1"/>
            <a:r>
              <a:rPr lang="en-GB" dirty="0" smtClean="0"/>
              <a:t>Responsibilities of initiators, scientists, government and interest groups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How to deal with uncertainty?</a:t>
            </a:r>
          </a:p>
          <a:p>
            <a:pPr lvl="1"/>
            <a:r>
              <a:rPr lang="en-GB" dirty="0" smtClean="0"/>
              <a:t>Incomplete knowledge, unpredictability, ambiguity</a:t>
            </a:r>
          </a:p>
          <a:p>
            <a:pPr lvl="1"/>
            <a:r>
              <a:rPr lang="en-GB" dirty="0" smtClean="0"/>
              <a:t>Precautionary principle or adaptive management? </a:t>
            </a:r>
          </a:p>
        </p:txBody>
      </p:sp>
    </p:spTree>
    <p:extLst>
      <p:ext uri="{BB962C8B-B14F-4D97-AF65-F5344CB8AC3E}">
        <p14:creationId xmlns:p14="http://schemas.microsoft.com/office/powerpoint/2010/main" val="1562545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433449" y="3689886"/>
            <a:ext cx="8229600" cy="904875"/>
          </a:xfrm>
        </p:spPr>
        <p:txBody>
          <a:bodyPr/>
          <a:lstStyle/>
          <a:p>
            <a:r>
              <a:rPr lang="en-GB" dirty="0" smtClean="0"/>
              <a:t>judith.floor@wur.nl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108799"/>
            <a:ext cx="8229600" cy="2623229"/>
          </a:xfrm>
        </p:spPr>
        <p:txBody>
          <a:bodyPr/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i="1" dirty="0" smtClean="0"/>
              <a:t>Floor </a:t>
            </a:r>
            <a:r>
              <a:rPr lang="en-GB" sz="2000" i="1" dirty="0"/>
              <a:t>et al. (2016) Uncertainties in the assessment of “significant effect” on the Dutch </a:t>
            </a:r>
            <a:r>
              <a:rPr lang="en-GB" sz="2000" i="1" dirty="0" err="1"/>
              <a:t>Natura</a:t>
            </a:r>
            <a:r>
              <a:rPr lang="en-GB" sz="2000" i="1" dirty="0"/>
              <a:t> 2000 </a:t>
            </a:r>
            <a:r>
              <a:rPr lang="en-GB" sz="2000" i="1" dirty="0" err="1"/>
              <a:t>Wadden</a:t>
            </a:r>
            <a:r>
              <a:rPr lang="en-GB" sz="2000" i="1" dirty="0"/>
              <a:t> Sea site – The mussel seed </a:t>
            </a:r>
            <a:r>
              <a:rPr lang="en-GB" sz="2000" i="1" dirty="0" smtClean="0"/>
              <a:t>fishery and </a:t>
            </a:r>
            <a:r>
              <a:rPr lang="en-GB" sz="2000" i="1" dirty="0"/>
              <a:t>powerboat race </a:t>
            </a:r>
            <a:r>
              <a:rPr lang="en-GB" sz="2000" i="1" dirty="0" smtClean="0"/>
              <a:t>controversies</a:t>
            </a:r>
            <a:endParaRPr lang="en-GB" sz="36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r="13876"/>
          <a:stretch/>
        </p:blipFill>
        <p:spPr bwMode="auto">
          <a:xfrm>
            <a:off x="6606299" y="4266446"/>
            <a:ext cx="2537701" cy="173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4266446"/>
            <a:ext cx="2295556" cy="17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t="7115" r="11009"/>
          <a:stretch/>
        </p:blipFill>
        <p:spPr bwMode="auto">
          <a:xfrm>
            <a:off x="0" y="4266446"/>
            <a:ext cx="1995055" cy="173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WERK!\presentatiefoto's\P10002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" b="8358"/>
          <a:stretch/>
        </p:blipFill>
        <p:spPr bwMode="auto">
          <a:xfrm>
            <a:off x="1995055" y="4266446"/>
            <a:ext cx="2315688" cy="173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(cumulative)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Any plan or project not directly connected with or necessary to the management of the site but likely to have a </a:t>
            </a:r>
            <a:r>
              <a:rPr lang="en-GB" i="1" dirty="0"/>
              <a:t>significant effect</a:t>
            </a:r>
            <a:r>
              <a:rPr lang="en-GB" dirty="0"/>
              <a:t> thereon, either individually or in combination with other plans or projects, shall be subject to </a:t>
            </a:r>
            <a:r>
              <a:rPr lang="en-GB" i="1" dirty="0"/>
              <a:t>appropriate assessment</a:t>
            </a:r>
            <a:r>
              <a:rPr lang="en-GB" dirty="0"/>
              <a:t> of its implications for the site in view of the site's conservation objectives</a:t>
            </a:r>
            <a:r>
              <a:rPr lang="en-GB" dirty="0" smtClean="0"/>
              <a:t>”</a:t>
            </a:r>
            <a:r>
              <a:rPr lang="en-GB" dirty="0"/>
              <a:t> (article 6.3, Habitat Directive </a:t>
            </a:r>
            <a:r>
              <a:rPr lang="en-GB" dirty="0" smtClean="0"/>
              <a:t>92/43/EEC)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27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(cumulative)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Controversies over what is allowed in nature areas have transformed in disputes over the assessment of significant effect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08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Appropriate assessments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Effect assessment: knowledge of what will probably happen is combined with a value judgement on what is allowable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70" y="3261595"/>
            <a:ext cx="6390958" cy="2214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47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Science-policy </a:t>
            </a:r>
            <a:r>
              <a:rPr lang="en-GB" dirty="0" smtClean="0"/>
              <a:t>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endParaRPr lang="en-GB" dirty="0"/>
          </a:p>
        </p:txBody>
      </p:sp>
      <p:pic>
        <p:nvPicPr>
          <p:cNvPr id="4" name="Picture 3" descr="2015-03-17 analytical framework.jpg"/>
          <p:cNvPicPr>
            <a:picLocks noChangeAspect="1"/>
          </p:cNvPicPr>
          <p:nvPr/>
        </p:nvPicPr>
        <p:blipFill>
          <a:blip r:embed="rId3" cstate="print"/>
          <a:srcRect l="14546" t="8485" r="22597" b="41126"/>
          <a:stretch>
            <a:fillRect/>
          </a:stretch>
        </p:blipFill>
        <p:spPr>
          <a:xfrm>
            <a:off x="1686286" y="1983142"/>
            <a:ext cx="5788402" cy="34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0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Boundary object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endParaRPr lang="en-GB" dirty="0"/>
          </a:p>
        </p:txBody>
      </p:sp>
      <p:pic>
        <p:nvPicPr>
          <p:cNvPr id="4" name="Picture 3" descr="2015-03-17 analytical framework.jpg"/>
          <p:cNvPicPr>
            <a:picLocks noChangeAspect="1"/>
          </p:cNvPicPr>
          <p:nvPr/>
        </p:nvPicPr>
        <p:blipFill>
          <a:blip r:embed="rId3" cstate="print"/>
          <a:srcRect l="14546" t="8485" r="22597" b="41126"/>
          <a:stretch>
            <a:fillRect/>
          </a:stretch>
        </p:blipFill>
        <p:spPr>
          <a:xfrm>
            <a:off x="1686286" y="1983141"/>
            <a:ext cx="5745872" cy="3454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972" y="3243539"/>
            <a:ext cx="2470068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/>
              <a:t>Significant effect assessment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27371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Discourse coalitions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9506" y="2524197"/>
            <a:ext cx="3491347" cy="2590263"/>
            <a:chOff x="498763" y="2371797"/>
            <a:chExt cx="3491347" cy="2590263"/>
          </a:xfrm>
        </p:grpSpPr>
        <p:grpSp>
          <p:nvGrpSpPr>
            <p:cNvPr id="7" name="Group 6"/>
            <p:cNvGrpSpPr/>
            <p:nvPr/>
          </p:nvGrpSpPr>
          <p:grpSpPr>
            <a:xfrm>
              <a:off x="498763" y="2371797"/>
              <a:ext cx="3479470" cy="1484415"/>
              <a:chOff x="831273" y="1425038"/>
              <a:chExt cx="3479470" cy="148441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1273" y="1425038"/>
                <a:ext cx="3479470" cy="148441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17221" y="1853287"/>
                <a:ext cx="27075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Policy domain</a:t>
                </a:r>
                <a:endParaRPr lang="en-GB" sz="28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0640" y="3477645"/>
              <a:ext cx="3479470" cy="1484415"/>
              <a:chOff x="831273" y="1425038"/>
              <a:chExt cx="3479470" cy="1484415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831273" y="1425038"/>
                <a:ext cx="3479470" cy="148441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24247" y="1915329"/>
                <a:ext cx="309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Science domain</a:t>
                </a:r>
                <a:endParaRPr lang="en-GB" sz="28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51163" y="2524197"/>
            <a:ext cx="3491347" cy="2590263"/>
            <a:chOff x="498763" y="2371797"/>
            <a:chExt cx="3491347" cy="2590263"/>
          </a:xfrm>
        </p:grpSpPr>
        <p:grpSp>
          <p:nvGrpSpPr>
            <p:cNvPr id="16" name="Group 15"/>
            <p:cNvGrpSpPr/>
            <p:nvPr/>
          </p:nvGrpSpPr>
          <p:grpSpPr>
            <a:xfrm>
              <a:off x="498763" y="2371797"/>
              <a:ext cx="3479470" cy="1484415"/>
              <a:chOff x="831273" y="1425038"/>
              <a:chExt cx="3479470" cy="1484415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831273" y="1425038"/>
                <a:ext cx="3479470" cy="1484415"/>
              </a:xfrm>
              <a:prstGeom prst="ellipse">
                <a:avLst/>
              </a:prstGeom>
              <a:solidFill>
                <a:srgbClr val="7DAF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17221" y="1853287"/>
                <a:ext cx="27075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Policy domain</a:t>
                </a:r>
                <a:endParaRPr lang="en-GB" sz="28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10640" y="3477645"/>
              <a:ext cx="3479470" cy="1484415"/>
              <a:chOff x="831273" y="1425038"/>
              <a:chExt cx="3479470" cy="1484415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831273" y="1425038"/>
                <a:ext cx="3479470" cy="1484415"/>
              </a:xfrm>
              <a:prstGeom prst="ellipse">
                <a:avLst/>
              </a:prstGeom>
              <a:solidFill>
                <a:srgbClr val="7DAFE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24247" y="1915329"/>
                <a:ext cx="309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Science domain</a:t>
                </a:r>
                <a:endParaRPr lang="en-GB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80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251520" y="2564904"/>
            <a:ext cx="5328592" cy="2161475"/>
            <a:chOff x="251520" y="2564904"/>
            <a:chExt cx="5328592" cy="2161475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73132" y="2588821"/>
              <a:ext cx="5282542" cy="2137558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520" y="2564904"/>
              <a:ext cx="5328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 smtClean="0">
                <a:latin typeface="Constantia" pitchFamily="18" charset="0"/>
              </a:endParaRPr>
            </a:p>
            <a:p>
              <a:pPr algn="ctr"/>
              <a:r>
                <a:rPr lang="en-GB" sz="2400" b="1" dirty="0" smtClean="0">
                  <a:latin typeface="Constantia" pitchFamily="18" charset="0"/>
                </a:rPr>
                <a:t>Not knowing enough</a:t>
              </a:r>
              <a:endParaRPr lang="en-GB" sz="2400" b="1" dirty="0">
                <a:latin typeface="Constantia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uncertainties</a:t>
            </a:r>
            <a:endParaRPr lang="en-GB" dirty="0"/>
          </a:p>
        </p:txBody>
      </p:sp>
      <p:grpSp>
        <p:nvGrpSpPr>
          <p:cNvPr id="11" name="Group 14"/>
          <p:cNvGrpSpPr/>
          <p:nvPr/>
        </p:nvGrpSpPr>
        <p:grpSpPr>
          <a:xfrm>
            <a:off x="557151" y="3657598"/>
            <a:ext cx="2196935" cy="783771"/>
            <a:chOff x="557151" y="3657598"/>
            <a:chExt cx="2196935" cy="783771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57151" y="3657598"/>
              <a:ext cx="2196935" cy="783771"/>
            </a:xfrm>
            <a:prstGeom prst="round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8769" y="3657600"/>
              <a:ext cx="1935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Constantia" pitchFamily="18" charset="0"/>
                </a:rPr>
                <a:t>Incomplete knowledge </a:t>
              </a:r>
              <a:endParaRPr lang="en-GB" sz="2000" dirty="0">
                <a:latin typeface="Constantia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87824" y="3657599"/>
            <a:ext cx="2334489" cy="783771"/>
            <a:chOff x="3051957" y="3657599"/>
            <a:chExt cx="2334489" cy="78377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076149" y="3657599"/>
              <a:ext cx="2280064" cy="783771"/>
            </a:xfrm>
            <a:prstGeom prst="roundRect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1957" y="3818652"/>
              <a:ext cx="2334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Constantia" pitchFamily="18" charset="0"/>
                </a:rPr>
                <a:t>Unpredictability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5724128" y="2564904"/>
            <a:ext cx="3206115" cy="2161475"/>
            <a:chOff x="5724128" y="2564904"/>
            <a:chExt cx="3206115" cy="2161475"/>
          </a:xfrm>
        </p:grpSpPr>
        <p:grpSp>
          <p:nvGrpSpPr>
            <p:cNvPr id="17" name="Group 18"/>
            <p:cNvGrpSpPr/>
            <p:nvPr/>
          </p:nvGrpSpPr>
          <p:grpSpPr>
            <a:xfrm>
              <a:off x="5724128" y="2564904"/>
              <a:ext cx="3206115" cy="2161475"/>
              <a:chOff x="5724128" y="2564904"/>
              <a:chExt cx="3206115" cy="216147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5735782" y="2588821"/>
                <a:ext cx="3194461" cy="2137558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24128" y="2564904"/>
                <a:ext cx="3168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b="1" dirty="0" smtClean="0">
                  <a:latin typeface="Constantia" pitchFamily="18" charset="0"/>
                </a:endParaRPr>
              </a:p>
              <a:p>
                <a:pPr algn="ctr"/>
                <a:r>
                  <a:rPr lang="en-GB" sz="2400" b="1" dirty="0" smtClean="0">
                    <a:latin typeface="Constantia" pitchFamily="18" charset="0"/>
                  </a:rPr>
                  <a:t>Knowing differently</a:t>
                </a:r>
                <a:endParaRPr lang="en-GB" sz="2400" b="1" dirty="0">
                  <a:latin typeface="Constantia" pitchFamily="18" charset="0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6169231" y="3657600"/>
              <a:ext cx="2255888" cy="783771"/>
              <a:chOff x="6169231" y="3657600"/>
              <a:chExt cx="2255888" cy="783771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6228184" y="3657600"/>
                <a:ext cx="2196935" cy="783771"/>
              </a:xfrm>
              <a:prstGeom prst="round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69231" y="3842265"/>
                <a:ext cx="21969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>
                    <a:latin typeface="Constantia" pitchFamily="18" charset="0"/>
                  </a:rPr>
                  <a:t>Ambiguity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61257" y="1246909"/>
            <a:ext cx="854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Authorities should </a:t>
            </a:r>
            <a:r>
              <a:rPr lang="en-GB" sz="2000" dirty="0">
                <a:solidFill>
                  <a:schemeClr val="bg1"/>
                </a:solidFill>
              </a:rPr>
              <a:t>only permit </a:t>
            </a:r>
            <a:r>
              <a:rPr lang="en-GB" sz="2000" dirty="0" smtClean="0">
                <a:solidFill>
                  <a:schemeClr val="bg1"/>
                </a:solidFill>
              </a:rPr>
              <a:t>an </a:t>
            </a:r>
            <a:r>
              <a:rPr lang="en-GB" sz="2000" dirty="0">
                <a:solidFill>
                  <a:schemeClr val="bg1"/>
                </a:solidFill>
              </a:rPr>
              <a:t>activity if “no reasonable scientific doubt remains as to the absence of such effects” </a:t>
            </a:r>
            <a:r>
              <a:rPr lang="en-GB" sz="1800" dirty="0">
                <a:solidFill>
                  <a:schemeClr val="bg1"/>
                </a:solidFill>
              </a:rPr>
              <a:t>(ECJ 2004, paragraph 61)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5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UR_University_wit_EN">
  <a:themeElements>
    <a:clrScheme name="Standaardontwerp 1">
      <a:dk1>
        <a:srgbClr val="808080"/>
      </a:dk1>
      <a:lt1>
        <a:srgbClr val="FFFFFF"/>
      </a:lt1>
      <a:dk2>
        <a:srgbClr val="004C78"/>
      </a:dk2>
      <a:lt2>
        <a:srgbClr val="FFFFFF"/>
      </a:lt2>
      <a:accent1>
        <a:srgbClr val="80BA64"/>
      </a:accent1>
      <a:accent2>
        <a:srgbClr val="E75200"/>
      </a:accent2>
      <a:accent3>
        <a:srgbClr val="AAB2BE"/>
      </a:accent3>
      <a:accent4>
        <a:srgbClr val="DADADA"/>
      </a:accent4>
      <a:accent5>
        <a:srgbClr val="C0D9B8"/>
      </a:accent5>
      <a:accent6>
        <a:srgbClr val="D14900"/>
      </a:accent6>
      <a:hlink>
        <a:srgbClr val="EAB200"/>
      </a:hlink>
      <a:folHlink>
        <a:srgbClr val="B2B2B2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808080"/>
        </a:dk1>
        <a:lt1>
          <a:srgbClr val="FFFFFF"/>
        </a:lt1>
        <a:dk2>
          <a:srgbClr val="004C78"/>
        </a:dk2>
        <a:lt2>
          <a:srgbClr val="FFFFFF"/>
        </a:lt2>
        <a:accent1>
          <a:srgbClr val="80BA64"/>
        </a:accent1>
        <a:accent2>
          <a:srgbClr val="E75200"/>
        </a:accent2>
        <a:accent3>
          <a:srgbClr val="AAB2BE"/>
        </a:accent3>
        <a:accent4>
          <a:srgbClr val="DADADA"/>
        </a:accent4>
        <a:accent5>
          <a:srgbClr val="C0D9B8"/>
        </a:accent5>
        <a:accent6>
          <a:srgbClr val="D14900"/>
        </a:accent6>
        <a:hlink>
          <a:srgbClr val="EAB2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WUR_University_wit_EN</Template>
  <TotalTime>7256</TotalTime>
  <Words>666</Words>
  <Application>Microsoft Office PowerPoint</Application>
  <PresentationFormat>On-screen Show (4:3)</PresentationFormat>
  <Paragraphs>149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WUR_University_wit_EN</vt:lpstr>
      <vt:lpstr>Which cumulative effects?     Effect assessments at science-policy boundaries    </vt:lpstr>
      <vt:lpstr>Outline</vt:lpstr>
      <vt:lpstr>Significant (cumulative) effects</vt:lpstr>
      <vt:lpstr>Significant (cumulative) effects</vt:lpstr>
      <vt:lpstr>Appropriate assessments</vt:lpstr>
      <vt:lpstr>Science-policy boundaries</vt:lpstr>
      <vt:lpstr>Boundary object</vt:lpstr>
      <vt:lpstr>Discourse coalitions</vt:lpstr>
      <vt:lpstr>Knowledge uncertainties</vt:lpstr>
      <vt:lpstr>Spring 2006: permit for mussel seed fishery</vt:lpstr>
      <vt:lpstr>Ambiguity on cumulative effects</vt:lpstr>
      <vt:lpstr>Ambiguity on cumulative effects</vt:lpstr>
      <vt:lpstr>2008 Raad van State ruling</vt:lpstr>
      <vt:lpstr>A powerboat race in 2011</vt:lpstr>
      <vt:lpstr>Permit for a powerboat race in 2011</vt:lpstr>
      <vt:lpstr>Ambiguity on cumulative effects</vt:lpstr>
      <vt:lpstr>Ambiguity on cumulative effects</vt:lpstr>
      <vt:lpstr>Raad van State ruling</vt:lpstr>
      <vt:lpstr>Conclusions on the science-policy boundary</vt:lpstr>
      <vt:lpstr>Conclusion on dealing with uncertainty</vt:lpstr>
      <vt:lpstr>Political aspects of cumulative effect assessments </vt:lpstr>
      <vt:lpstr>Thank you!  Floor et al. (2016) Uncertainties in the assessment of “significant effect” on the Dutch Natura 2000 Wadden Sea site – The mussel seed fishery and powerboat race controversies</vt:lpstr>
    </vt:vector>
  </TitlesOfParts>
  <Manager>Ruud Verkerke</Manager>
  <Company>Wageningen 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policy interactions in the management of the Dutch Natura 2000 Waden Sea sites</dc:title>
  <dc:subject>versie 2.1</dc:subject>
  <dc:creator>Floor, Judith</dc:creator>
  <dc:description>Huisstijltemplate oktober 2003:_x000d_
Beamerpresentatie voor slides met blauwe achtergrond, incl. blauwe titelslide en afsluiter</dc:description>
  <cp:lastModifiedBy>Bets, Linde van</cp:lastModifiedBy>
  <cp:revision>375</cp:revision>
  <cp:lastPrinted>2016-06-27T15:27:09Z</cp:lastPrinted>
  <dcterms:created xsi:type="dcterms:W3CDTF">2011-10-06T09:23:09Z</dcterms:created>
  <dcterms:modified xsi:type="dcterms:W3CDTF">2016-06-30T10:20:45Z</dcterms:modified>
  <cp:category>Huisstijl</cp:category>
</cp:coreProperties>
</file>