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92" r:id="rId4"/>
    <p:sldId id="273" r:id="rId5"/>
    <p:sldId id="274" r:id="rId6"/>
    <p:sldId id="275" r:id="rId7"/>
    <p:sldId id="276" r:id="rId8"/>
    <p:sldId id="289" r:id="rId9"/>
    <p:sldId id="278" r:id="rId10"/>
    <p:sldId id="288" r:id="rId11"/>
    <p:sldId id="293" r:id="rId12"/>
    <p:sldId id="277" r:id="rId13"/>
    <p:sldId id="290" r:id="rId14"/>
    <p:sldId id="282" r:id="rId15"/>
    <p:sldId id="283" r:id="rId16"/>
    <p:sldId id="284" r:id="rId17"/>
    <p:sldId id="291" r:id="rId18"/>
    <p:sldId id="285" r:id="rId19"/>
    <p:sldId id="286" r:id="rId20"/>
    <p:sldId id="287" r:id="rId21"/>
    <p:sldId id="281" r:id="rId2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1638" y="-84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OMP0854\lansi001$\WERK\WASS\Presentations%20WASS\WASS%20review%20-%20scores%202015%20en%20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OMP0854\lansi001$\WERK\WASS\Presentations%20WASS\WASS%20review%20-%20scores%202015%20en%2020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OMP0854\lansi001$\WERK\WASS\Presentations%20WASS\WASS%20review%20-%20scores%202015%20en%20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Quality 2015</c:v>
          </c:tx>
          <c:invertIfNegative val="0"/>
          <c:cat>
            <c:strRef>
              <c:f>Sheet1!$C$28:$C$31</c:f>
              <c:strCache>
                <c:ptCount val="4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Unsatisfactory</c:v>
                </c:pt>
              </c:strCache>
            </c:strRef>
          </c:cat>
          <c:val>
            <c:numRef>
              <c:f>Sheet1!$D$28:$D$31</c:f>
              <c:numCache>
                <c:formatCode>0%</c:formatCode>
                <c:ptCount val="4"/>
                <c:pt idx="0">
                  <c:v>0.35</c:v>
                </c:pt>
                <c:pt idx="1">
                  <c:v>0.43</c:v>
                </c:pt>
                <c:pt idx="2">
                  <c:v>0.22</c:v>
                </c:pt>
              </c:numCache>
            </c:numRef>
          </c:val>
        </c:ser>
        <c:ser>
          <c:idx val="0"/>
          <c:order val="1"/>
          <c:tx>
            <c:v>Quality 2009</c:v>
          </c:tx>
          <c:invertIfNegative val="0"/>
          <c:cat>
            <c:strRef>
              <c:f>Sheet1!$C$28:$C$31</c:f>
              <c:strCache>
                <c:ptCount val="4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Unsatisfactory</c:v>
                </c:pt>
              </c:strCache>
            </c:strRef>
          </c:cat>
          <c:val>
            <c:numRef>
              <c:f>Sheet1!$H$28:$H$31</c:f>
              <c:numCache>
                <c:formatCode>0%</c:formatCode>
                <c:ptCount val="4"/>
                <c:pt idx="0">
                  <c:v>0.14000000000000001</c:v>
                </c:pt>
                <c:pt idx="1">
                  <c:v>0.78</c:v>
                </c:pt>
                <c:pt idx="2">
                  <c:v>0.09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15072"/>
        <c:axId val="133950848"/>
      </c:barChart>
      <c:catAx>
        <c:axId val="86515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3950848"/>
        <c:crosses val="autoZero"/>
        <c:auto val="1"/>
        <c:lblAlgn val="ctr"/>
        <c:lblOffset val="100"/>
        <c:noMultiLvlLbl val="0"/>
      </c:catAx>
      <c:valAx>
        <c:axId val="133950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65150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72073818897637798"/>
          <c:y val="0.45022296109107812"/>
          <c:w val="0.27022566644530882"/>
          <c:h val="0.1630396865743235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Relevance 2015</c:v>
          </c:tx>
          <c:invertIfNegative val="0"/>
          <c:cat>
            <c:strRef>
              <c:f>Sheet1!$C$28:$C$31</c:f>
              <c:strCache>
                <c:ptCount val="4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Unsatisfactory</c:v>
                </c:pt>
              </c:strCache>
            </c:strRef>
          </c:cat>
          <c:val>
            <c:numRef>
              <c:f>Sheet1!$E$28:$E$30</c:f>
              <c:numCache>
                <c:formatCode>0%</c:formatCode>
                <c:ptCount val="3"/>
                <c:pt idx="0">
                  <c:v>0.39</c:v>
                </c:pt>
                <c:pt idx="1">
                  <c:v>0.48</c:v>
                </c:pt>
                <c:pt idx="2">
                  <c:v>0.13</c:v>
                </c:pt>
              </c:numCache>
            </c:numRef>
          </c:val>
        </c:ser>
        <c:ser>
          <c:idx val="0"/>
          <c:order val="1"/>
          <c:tx>
            <c:v>Relevance 2009</c:v>
          </c:tx>
          <c:invertIfNegative val="0"/>
          <c:cat>
            <c:strRef>
              <c:f>Sheet1!$C$28:$C$31</c:f>
              <c:strCache>
                <c:ptCount val="4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Unsatisfactory</c:v>
                </c:pt>
              </c:strCache>
            </c:strRef>
          </c:cat>
          <c:val>
            <c:numRef>
              <c:f>Sheet1!$I$28:$I$31</c:f>
              <c:numCache>
                <c:formatCode>0%</c:formatCode>
                <c:ptCount val="4"/>
                <c:pt idx="0">
                  <c:v>0.18</c:v>
                </c:pt>
                <c:pt idx="1">
                  <c:v>0.73</c:v>
                </c:pt>
                <c:pt idx="2">
                  <c:v>0.09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142592"/>
        <c:axId val="33120640"/>
      </c:barChart>
      <c:catAx>
        <c:axId val="134142592"/>
        <c:scaling>
          <c:orientation val="minMax"/>
        </c:scaling>
        <c:delete val="0"/>
        <c:axPos val="b"/>
        <c:majorTickMark val="out"/>
        <c:minorTickMark val="none"/>
        <c:tickLblPos val="nextTo"/>
        <c:crossAx val="33120640"/>
        <c:crosses val="autoZero"/>
        <c:auto val="1"/>
        <c:lblAlgn val="ctr"/>
        <c:lblOffset val="100"/>
        <c:noMultiLvlLbl val="0"/>
      </c:catAx>
      <c:valAx>
        <c:axId val="33120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41425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Viability 2015</c:v>
          </c:tx>
          <c:invertIfNegative val="0"/>
          <c:cat>
            <c:strRef>
              <c:f>Sheet1!$C$28:$C$31</c:f>
              <c:strCache>
                <c:ptCount val="4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Unsatisfactory</c:v>
                </c:pt>
              </c:strCache>
            </c:strRef>
          </c:cat>
          <c:val>
            <c:numRef>
              <c:f>Sheet1!$F$28:$F$31</c:f>
              <c:numCache>
                <c:formatCode>0%</c:formatCode>
                <c:ptCount val="4"/>
                <c:pt idx="0">
                  <c:v>0.48</c:v>
                </c:pt>
                <c:pt idx="1">
                  <c:v>0.26</c:v>
                </c:pt>
                <c:pt idx="2">
                  <c:v>0.22</c:v>
                </c:pt>
                <c:pt idx="3">
                  <c:v>0.04</c:v>
                </c:pt>
              </c:numCache>
            </c:numRef>
          </c:val>
        </c:ser>
        <c:ser>
          <c:idx val="0"/>
          <c:order val="1"/>
          <c:tx>
            <c:v>Viability 2009</c:v>
          </c:tx>
          <c:invertIfNegative val="0"/>
          <c:cat>
            <c:strRef>
              <c:f>Sheet1!$C$28:$C$31</c:f>
              <c:strCache>
                <c:ptCount val="4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Unsatisfactory</c:v>
                </c:pt>
              </c:strCache>
            </c:strRef>
          </c:cat>
          <c:val>
            <c:numRef>
              <c:f>Sheet1!$J$28:$J$31</c:f>
              <c:numCache>
                <c:formatCode>0%</c:formatCode>
                <c:ptCount val="4"/>
                <c:pt idx="0">
                  <c:v>0.27</c:v>
                </c:pt>
                <c:pt idx="1">
                  <c:v>0.64</c:v>
                </c:pt>
                <c:pt idx="2">
                  <c:v>0.09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97184"/>
        <c:axId val="134115328"/>
      </c:barChart>
      <c:catAx>
        <c:axId val="92797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4115328"/>
        <c:crosses val="autoZero"/>
        <c:auto val="1"/>
        <c:lblAlgn val="ctr"/>
        <c:lblOffset val="100"/>
        <c:noMultiLvlLbl val="0"/>
      </c:catAx>
      <c:valAx>
        <c:axId val="134115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27971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16-12-2015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1598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19145" y="6408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40125"/>
          </a:xfrm>
        </p:spPr>
        <p:txBody>
          <a:bodyPr/>
          <a:lstStyle/>
          <a:p>
            <a:r>
              <a:rPr lang="en-GB" sz="3600" dirty="0" smtClean="0"/>
              <a:t>WASS Peer Review</a:t>
            </a:r>
            <a:endParaRPr lang="en-GB" sz="36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115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800" dirty="0" smtClean="0"/>
              <a:t>What are the next steps?</a:t>
            </a:r>
            <a:endParaRPr lang="en-GB" sz="2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2800" dirty="0" smtClean="0"/>
              <a:t>Alfons Oude Lansink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Recommendations (4)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14" y="1581942"/>
            <a:ext cx="8521188" cy="4089600"/>
          </a:xfrm>
        </p:spPr>
        <p:txBody>
          <a:bodyPr/>
          <a:lstStyle/>
          <a:p>
            <a:r>
              <a:rPr lang="en-GB" sz="2400" dirty="0" smtClean="0"/>
              <a:t>Critical mass and small group size: not just an issue of numbers. More important to mitigate less positive aspects of small group size</a:t>
            </a:r>
          </a:p>
          <a:p>
            <a:pPr lvl="1"/>
            <a:r>
              <a:rPr lang="en-GB" sz="2400" dirty="0" smtClean="0"/>
              <a:t>PhD training</a:t>
            </a:r>
          </a:p>
          <a:p>
            <a:pPr lvl="1"/>
            <a:r>
              <a:rPr lang="en-GB" sz="2400" dirty="0" smtClean="0"/>
              <a:t>External visibility</a:t>
            </a:r>
          </a:p>
          <a:p>
            <a:r>
              <a:rPr lang="en-GB" sz="2400" u="sng" dirty="0" smtClean="0"/>
              <a:t>Actions:</a:t>
            </a:r>
          </a:p>
          <a:p>
            <a:pPr lvl="1"/>
            <a:r>
              <a:rPr lang="en-GB" sz="2400" dirty="0" smtClean="0"/>
              <a:t>Core curriculum WASS PhD</a:t>
            </a:r>
          </a:p>
          <a:p>
            <a:pPr lvl="1"/>
            <a:r>
              <a:rPr lang="en-GB" sz="2400" dirty="0" smtClean="0"/>
              <a:t>Thematic meetings around e.g. investment themes</a:t>
            </a:r>
          </a:p>
          <a:p>
            <a:pPr lvl="1"/>
            <a:r>
              <a:rPr lang="en-GB" sz="2400" dirty="0" smtClean="0"/>
              <a:t>Joint activities for WASS PhD students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3781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Recommendations (5)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14" y="1581942"/>
            <a:ext cx="8521188" cy="4089600"/>
          </a:xfrm>
        </p:spPr>
        <p:txBody>
          <a:bodyPr/>
          <a:lstStyle/>
          <a:p>
            <a:pPr lvl="0"/>
            <a:r>
              <a:rPr lang="en-GB" sz="2400" dirty="0"/>
              <a:t>Greater monitoring in the area of PhD career prospects</a:t>
            </a:r>
          </a:p>
          <a:p>
            <a:pPr lvl="0"/>
            <a:r>
              <a:rPr lang="en-GB" sz="2400" dirty="0"/>
              <a:t>More developed use of PhD alumni networks</a:t>
            </a:r>
          </a:p>
          <a:p>
            <a:r>
              <a:rPr lang="en-GB" sz="2400" u="sng" dirty="0" smtClean="0"/>
              <a:t>Actions</a:t>
            </a:r>
            <a:r>
              <a:rPr lang="en-GB" sz="2400" dirty="0"/>
              <a:t>:</a:t>
            </a:r>
          </a:p>
          <a:p>
            <a:pPr lvl="1"/>
            <a:r>
              <a:rPr lang="en-GB" sz="2400" dirty="0"/>
              <a:t>Include a section on career perspectives in the monitoring form - Role for supervisors</a:t>
            </a:r>
            <a:r>
              <a:rPr lang="en-GB" sz="2400" dirty="0" smtClean="0"/>
              <a:t>!</a:t>
            </a:r>
          </a:p>
          <a:p>
            <a:pPr lvl="1"/>
            <a:r>
              <a:rPr lang="en-GB" sz="2400" dirty="0" smtClean="0"/>
              <a:t>Emphasis on career orientation in WASS core curriculum</a:t>
            </a:r>
          </a:p>
        </p:txBody>
      </p:sp>
    </p:spTree>
    <p:extLst>
      <p:ext uri="{BB962C8B-B14F-4D97-AF65-F5344CB8AC3E}">
        <p14:creationId xmlns:p14="http://schemas.microsoft.com/office/powerpoint/2010/main" val="3415848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Recommendations (6)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Monitor consequences of the university’s incentives to enhance research performance</a:t>
            </a:r>
          </a:p>
          <a:p>
            <a:pPr lvl="1"/>
            <a:r>
              <a:rPr lang="en-GB" sz="2400" dirty="0" smtClean="0"/>
              <a:t>Focus on research performance may discourage bottom up innovations which could lead to radical new insights</a:t>
            </a:r>
          </a:p>
          <a:p>
            <a:pPr lvl="1"/>
            <a:r>
              <a:rPr lang="en-GB" sz="2400" dirty="0" smtClean="0"/>
              <a:t>Interdisciplinary research and research in specific domains may not be well represented by existing bibliometric indicators.</a:t>
            </a:r>
          </a:p>
          <a:p>
            <a:r>
              <a:rPr lang="en-GB" sz="2400" dirty="0" smtClean="0"/>
              <a:t>Structured way of measuring societal impact and embed this in the strategy of the group</a:t>
            </a:r>
          </a:p>
          <a:p>
            <a:r>
              <a:rPr lang="en-GB" sz="2400" u="sng" dirty="0" smtClean="0"/>
              <a:t>Action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57324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40125"/>
          </a:xfrm>
        </p:spPr>
        <p:txBody>
          <a:bodyPr/>
          <a:lstStyle/>
          <a:p>
            <a:r>
              <a:rPr lang="en-GB" dirty="0" smtClean="0"/>
              <a:t>WASS Peer Review</a:t>
            </a:r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115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What are the next steps?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Jack van der Vorst – Director SSG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Director SSG/ESG– committee concludes 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00" y="1524000"/>
            <a:ext cx="8521188" cy="4408800"/>
          </a:xfrm>
        </p:spPr>
        <p:txBody>
          <a:bodyPr/>
          <a:lstStyle/>
          <a:p>
            <a:r>
              <a:rPr lang="en-GB" dirty="0" smtClean="0"/>
              <a:t>The capacity of WASS to ‘make a difference’ (both in academic and ‘relevance’ terms) is greatly increased by </a:t>
            </a:r>
            <a:r>
              <a:rPr lang="en-GB" b="1" dirty="0" smtClean="0"/>
              <a:t>social science-wide collaboration and a shared strategic direction.</a:t>
            </a:r>
          </a:p>
          <a:p>
            <a:r>
              <a:rPr lang="en-GB" dirty="0" smtClean="0"/>
              <a:t>Specifically encourages a greater sense of </a:t>
            </a:r>
            <a:r>
              <a:rPr lang="en-GB" b="1" dirty="0" err="1" smtClean="0"/>
              <a:t>interdisciplinarity</a:t>
            </a:r>
            <a:r>
              <a:rPr lang="en-GB" b="1" dirty="0" smtClean="0"/>
              <a:t> and strategic development</a:t>
            </a:r>
            <a:r>
              <a:rPr lang="en-GB" dirty="0" smtClean="0"/>
              <a:t>. </a:t>
            </a:r>
          </a:p>
          <a:p>
            <a:r>
              <a:rPr lang="en-GB" dirty="0" smtClean="0"/>
              <a:t>Directors of Science Groups (i.e. ESG and SSG) have a crucial role to play here and encourages their efforts in </a:t>
            </a:r>
            <a:r>
              <a:rPr lang="en-GB" b="1" dirty="0" smtClean="0"/>
              <a:t>creating common purpose across the chair groups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This is especially important when some chair groups demonstrate a tendency to conservatism in terms of their future plans and activities.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6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Director SSG/ESG– committee concludes 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00" y="1277262"/>
            <a:ext cx="8521188" cy="44088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budgetary system </a:t>
            </a:r>
            <a:r>
              <a:rPr lang="en-GB" dirty="0" smtClean="0"/>
              <a:t>might offer disincentives to cooperation.</a:t>
            </a:r>
          </a:p>
          <a:p>
            <a:r>
              <a:rPr lang="en-GB" dirty="0" smtClean="0"/>
              <a:t>concerned that ‘impact’ seemed often to be driven by particular individuals rather than following a shared direction within and across chair groups.</a:t>
            </a:r>
          </a:p>
          <a:p>
            <a:r>
              <a:rPr lang="en-GB" dirty="0" smtClean="0"/>
              <a:t>maximum clarity in the specific and individual </a:t>
            </a:r>
            <a:r>
              <a:rPr lang="en-GB" b="1" dirty="0" smtClean="0"/>
              <a:t>tenure track requirements</a:t>
            </a:r>
            <a:r>
              <a:rPr lang="en-GB" dirty="0" smtClean="0"/>
              <a:t> so that the system is as predictable as possible.</a:t>
            </a:r>
          </a:p>
          <a:p>
            <a:r>
              <a:rPr lang="en-GB" dirty="0" smtClean="0"/>
              <a:t>emphasise the importance of </a:t>
            </a:r>
            <a:r>
              <a:rPr lang="en-GB" b="1" dirty="0" smtClean="0"/>
              <a:t>succession planning </a:t>
            </a:r>
            <a:r>
              <a:rPr lang="en-GB" dirty="0" smtClean="0"/>
              <a:t>within chair groups, the necessity for a </a:t>
            </a:r>
            <a:r>
              <a:rPr lang="en-GB" b="1" dirty="0" smtClean="0"/>
              <a:t>strategic perspective on academic staffing</a:t>
            </a:r>
            <a:r>
              <a:rPr lang="en-GB" dirty="0" smtClean="0"/>
              <a:t>, and the need for constant attention to academic recruitment processes in order to enhance quality across the groups.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43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Heidag</a:t>
            </a:r>
            <a:r>
              <a:rPr lang="en-GB" dirty="0" smtClean="0"/>
              <a:t> SSG – action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00" y="1393371"/>
            <a:ext cx="8521188" cy="4539429"/>
          </a:xfrm>
        </p:spPr>
        <p:txBody>
          <a:bodyPr/>
          <a:lstStyle/>
          <a:p>
            <a:r>
              <a:rPr lang="en-GB" dirty="0" err="1" smtClean="0"/>
              <a:t>Robuuste</a:t>
            </a:r>
            <a:r>
              <a:rPr lang="en-GB" dirty="0" smtClean="0"/>
              <a:t> </a:t>
            </a:r>
            <a:r>
              <a:rPr lang="en-GB" dirty="0" err="1" smtClean="0"/>
              <a:t>leerstoelgroepen</a:t>
            </a:r>
            <a:r>
              <a:rPr lang="en-GB" dirty="0" smtClean="0"/>
              <a:t>/</a:t>
            </a:r>
            <a:r>
              <a:rPr lang="en-GB" dirty="0" err="1" smtClean="0"/>
              <a:t>financieringsmodel</a:t>
            </a:r>
            <a:endParaRPr lang="en-GB" dirty="0" smtClean="0"/>
          </a:p>
          <a:p>
            <a:r>
              <a:rPr lang="en-GB" dirty="0" err="1" smtClean="0"/>
              <a:t>Efficiënter</a:t>
            </a:r>
            <a:r>
              <a:rPr lang="en-GB" dirty="0" smtClean="0"/>
              <a:t> en </a:t>
            </a:r>
            <a:r>
              <a:rPr lang="en-GB" dirty="0" err="1" smtClean="0"/>
              <a:t>beter</a:t>
            </a:r>
            <a:r>
              <a:rPr lang="en-GB" dirty="0" smtClean="0"/>
              <a:t> </a:t>
            </a:r>
            <a:r>
              <a:rPr lang="en-GB" dirty="0" err="1" smtClean="0"/>
              <a:t>onderwijs</a:t>
            </a:r>
            <a:r>
              <a:rPr lang="en-GB" dirty="0" smtClean="0"/>
              <a:t> met </a:t>
            </a:r>
            <a:r>
              <a:rPr lang="en-GB" dirty="0" err="1" smtClean="0"/>
              <a:t>meer</a:t>
            </a:r>
            <a:r>
              <a:rPr lang="en-GB" dirty="0" smtClean="0"/>
              <a:t> rust.</a:t>
            </a:r>
          </a:p>
          <a:p>
            <a:r>
              <a:rPr lang="en-GB" dirty="0" smtClean="0"/>
              <a:t>Meer </a:t>
            </a:r>
            <a:r>
              <a:rPr lang="en-GB" dirty="0" err="1" smtClean="0"/>
              <a:t>transparantie</a:t>
            </a:r>
            <a:r>
              <a:rPr lang="en-GB" dirty="0" smtClean="0"/>
              <a:t> in </a:t>
            </a:r>
            <a:r>
              <a:rPr lang="en-GB" dirty="0" err="1" smtClean="0"/>
              <a:t>onderzoeksactiviteiten</a:t>
            </a:r>
            <a:endParaRPr lang="en-GB" dirty="0" smtClean="0"/>
          </a:p>
          <a:p>
            <a:r>
              <a:rPr lang="en-GB" dirty="0" smtClean="0"/>
              <a:t>Meer </a:t>
            </a:r>
            <a:r>
              <a:rPr lang="en-GB" dirty="0" err="1" smtClean="0"/>
              <a:t>coördinatie</a:t>
            </a:r>
            <a:r>
              <a:rPr lang="en-GB" dirty="0" smtClean="0"/>
              <a:t> in </a:t>
            </a:r>
            <a:r>
              <a:rPr lang="en-GB" dirty="0" err="1" smtClean="0"/>
              <a:t>onderzoek</a:t>
            </a:r>
            <a:endParaRPr lang="en-GB" dirty="0" smtClean="0"/>
          </a:p>
          <a:p>
            <a:pPr lvl="1"/>
            <a:r>
              <a:rPr lang="en-GB" dirty="0" err="1" smtClean="0"/>
              <a:t>Investeringsthema’s</a:t>
            </a:r>
            <a:endParaRPr lang="en-GB" dirty="0" smtClean="0"/>
          </a:p>
          <a:p>
            <a:pPr lvl="1"/>
            <a:r>
              <a:rPr lang="en-GB" dirty="0" err="1" smtClean="0"/>
              <a:t>Centers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SSG </a:t>
            </a:r>
            <a:r>
              <a:rPr lang="en-GB" dirty="0" err="1" smtClean="0"/>
              <a:t>thema’s</a:t>
            </a:r>
            <a:endParaRPr lang="en-GB" dirty="0" smtClean="0"/>
          </a:p>
          <a:p>
            <a:r>
              <a:rPr lang="en-GB" dirty="0" err="1" smtClean="0"/>
              <a:t>Evaluatie</a:t>
            </a:r>
            <a:r>
              <a:rPr lang="en-GB" dirty="0" smtClean="0"/>
              <a:t> </a:t>
            </a:r>
            <a:r>
              <a:rPr lang="en-GB" dirty="0" err="1" smtClean="0"/>
              <a:t>indeling</a:t>
            </a:r>
            <a:r>
              <a:rPr lang="en-GB" dirty="0" smtClean="0"/>
              <a:t> </a:t>
            </a:r>
            <a:r>
              <a:rPr lang="en-GB" dirty="0" err="1" smtClean="0"/>
              <a:t>secties</a:t>
            </a:r>
            <a:endParaRPr lang="en-GB" dirty="0" smtClean="0"/>
          </a:p>
          <a:p>
            <a:r>
              <a:rPr lang="en-GB" dirty="0" smtClean="0"/>
              <a:t>Meer </a:t>
            </a:r>
            <a:r>
              <a:rPr lang="en-GB" dirty="0" err="1" smtClean="0"/>
              <a:t>eenheid</a:t>
            </a:r>
            <a:r>
              <a:rPr lang="en-GB" dirty="0" smtClean="0"/>
              <a:t> en </a:t>
            </a:r>
            <a:r>
              <a:rPr lang="en-GB" dirty="0" err="1" smtClean="0"/>
              <a:t>sprankeling</a:t>
            </a:r>
            <a:r>
              <a:rPr lang="en-GB" dirty="0" smtClean="0"/>
              <a:t> hoe we </a:t>
            </a:r>
            <a:br>
              <a:rPr lang="en-GB" dirty="0" smtClean="0"/>
            </a:br>
            <a:r>
              <a:rPr lang="en-GB" dirty="0" err="1" smtClean="0"/>
              <a:t>ons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buiten</a:t>
            </a:r>
            <a:r>
              <a:rPr lang="en-GB" dirty="0" smtClean="0"/>
              <a:t> </a:t>
            </a:r>
            <a:r>
              <a:rPr lang="en-GB" dirty="0" err="1" smtClean="0"/>
              <a:t>profileren</a:t>
            </a:r>
            <a:r>
              <a:rPr lang="en-GB" dirty="0" smtClean="0"/>
              <a:t>, </a:t>
            </a:r>
            <a:r>
              <a:rPr lang="en-GB" dirty="0" err="1" smtClean="0"/>
              <a:t>wie</a:t>
            </a:r>
            <a:r>
              <a:rPr lang="en-GB" dirty="0" smtClean="0"/>
              <a:t> we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en wat we </a:t>
            </a:r>
            <a:r>
              <a:rPr lang="en-GB" dirty="0" err="1" smtClean="0"/>
              <a:t>doen</a:t>
            </a:r>
            <a:endParaRPr lang="en-GB" dirty="0"/>
          </a:p>
        </p:txBody>
      </p:sp>
      <p:pic>
        <p:nvPicPr>
          <p:cNvPr id="4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48" y="2776220"/>
            <a:ext cx="2502535" cy="333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53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40125"/>
          </a:xfrm>
        </p:spPr>
        <p:txBody>
          <a:bodyPr/>
          <a:lstStyle/>
          <a:p>
            <a:r>
              <a:rPr lang="en-GB" dirty="0" smtClean="0"/>
              <a:t>WASS Peer Review</a:t>
            </a:r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115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What are the next steps?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Bram de Vos – Director ESG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2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ESG – Considerations Bram de Vos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57" y="1204685"/>
            <a:ext cx="8521188" cy="4539429"/>
          </a:xfrm>
        </p:spPr>
        <p:txBody>
          <a:bodyPr/>
          <a:lstStyle/>
          <a:p>
            <a:r>
              <a:rPr lang="en-GB" dirty="0" smtClean="0"/>
              <a:t>Impressed by WAAS peer review score: 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High Research Quality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High Impact scores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Some ESG Chair Groups improved!</a:t>
            </a:r>
          </a:p>
          <a:p>
            <a:pPr marL="696913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40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ESG – Considerations Bram de Vos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57" y="1204685"/>
            <a:ext cx="8521188" cy="4539429"/>
          </a:xfrm>
        </p:spPr>
        <p:txBody>
          <a:bodyPr/>
          <a:lstStyle/>
          <a:p>
            <a:r>
              <a:rPr lang="en-GB" b="1" dirty="0" smtClean="0"/>
              <a:t>Vitality</a:t>
            </a:r>
            <a:r>
              <a:rPr lang="en-GB" dirty="0" smtClean="0"/>
              <a:t> score peer review is not balanced:</a:t>
            </a:r>
          </a:p>
          <a:p>
            <a:pPr lvl="1"/>
            <a:r>
              <a:rPr lang="en-GB" dirty="0" smtClean="0"/>
              <a:t>Management of group?</a:t>
            </a:r>
          </a:p>
          <a:p>
            <a:pPr lvl="1"/>
            <a:r>
              <a:rPr lang="en-GB" dirty="0" smtClean="0"/>
              <a:t>Succession Chair holder?</a:t>
            </a:r>
          </a:p>
          <a:p>
            <a:pPr lvl="1"/>
            <a:r>
              <a:rPr lang="en-GB" dirty="0" smtClean="0"/>
              <a:t>Financial situation and future perspectives?</a:t>
            </a:r>
          </a:p>
          <a:p>
            <a:r>
              <a:rPr lang="en-GB" dirty="0" smtClean="0"/>
              <a:t>Large variation in financial status ESG Chair Groups</a:t>
            </a:r>
          </a:p>
          <a:p>
            <a:r>
              <a:rPr lang="en-GB" dirty="0" smtClean="0"/>
              <a:t>Too much effort (time) in education?</a:t>
            </a:r>
          </a:p>
          <a:p>
            <a:r>
              <a:rPr lang="en-GB" dirty="0" smtClean="0"/>
              <a:t>Chair Groups = Business Unit -&gt; Collaboration?</a:t>
            </a:r>
          </a:p>
          <a:p>
            <a:r>
              <a:rPr lang="en-GB" dirty="0" smtClean="0"/>
              <a:t>Limited diversity in some Chair Groups: </a:t>
            </a:r>
          </a:p>
          <a:p>
            <a:pPr marL="0" indent="0">
              <a:buNone/>
            </a:pPr>
            <a:r>
              <a:rPr lang="en-GB" dirty="0" smtClean="0"/>
              <a:t>	Wageningen, Dutch, gender, competencies, ...?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845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WASS Peer Review – Next Steps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16.00 Alfons Oude Lansink – WASS</a:t>
            </a:r>
          </a:p>
          <a:p>
            <a:r>
              <a:rPr lang="en-GB" sz="2400" dirty="0" smtClean="0"/>
              <a:t>16.20 Jack van der Vorst – SSG</a:t>
            </a:r>
          </a:p>
          <a:p>
            <a:r>
              <a:rPr lang="en-GB" sz="2400" dirty="0" smtClean="0"/>
              <a:t>16.30 Bram de Vos – ESG</a:t>
            </a:r>
          </a:p>
          <a:p>
            <a:r>
              <a:rPr lang="en-GB" sz="2400" dirty="0" smtClean="0"/>
              <a:t>16.40 </a:t>
            </a:r>
            <a:r>
              <a:rPr lang="en-GB" sz="2400" dirty="0" smtClean="0"/>
              <a:t>Discussion</a:t>
            </a:r>
          </a:p>
          <a:p>
            <a:r>
              <a:rPr lang="en-GB" sz="2400" smtClean="0"/>
              <a:t>17.00 Drinks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2999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ESG – Strategic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29" y="1146628"/>
            <a:ext cx="8521188" cy="4539429"/>
          </a:xfrm>
        </p:spPr>
        <p:txBody>
          <a:bodyPr/>
          <a:lstStyle/>
          <a:p>
            <a:r>
              <a:rPr lang="en-GB" dirty="0" smtClean="0"/>
              <a:t>ESG Strategic Plan:</a:t>
            </a:r>
          </a:p>
          <a:p>
            <a:pPr lvl="1"/>
            <a:r>
              <a:rPr lang="en-GB" dirty="0" smtClean="0"/>
              <a:t>Contributes to “One Wageningen”</a:t>
            </a:r>
          </a:p>
          <a:p>
            <a:pPr lvl="1"/>
            <a:r>
              <a:rPr lang="en-GB" dirty="0" smtClean="0"/>
              <a:t>University and </a:t>
            </a:r>
            <a:r>
              <a:rPr lang="en-GB" dirty="0" err="1" smtClean="0"/>
              <a:t>Alterra</a:t>
            </a:r>
            <a:endParaRPr lang="en-GB" dirty="0" smtClean="0"/>
          </a:p>
          <a:p>
            <a:pPr lvl="1"/>
            <a:r>
              <a:rPr lang="en-GB" dirty="0" smtClean="0"/>
              <a:t>Research, Education, </a:t>
            </a:r>
            <a:r>
              <a:rPr lang="en-GB" b="1" dirty="0" smtClean="0"/>
              <a:t>Stakeholders</a:t>
            </a:r>
            <a:r>
              <a:rPr lang="en-GB" dirty="0" smtClean="0"/>
              <a:t>, </a:t>
            </a:r>
            <a:r>
              <a:rPr lang="en-GB" b="1" dirty="0" smtClean="0"/>
              <a:t>People</a:t>
            </a:r>
            <a:r>
              <a:rPr lang="en-GB" dirty="0" smtClean="0"/>
              <a:t>, Systems, Finance (“Strategic Scorecard”)</a:t>
            </a:r>
          </a:p>
          <a:p>
            <a:pPr lvl="1"/>
            <a:endParaRPr lang="en-GB" sz="1000" dirty="0" smtClean="0"/>
          </a:p>
          <a:p>
            <a:r>
              <a:rPr lang="en-GB" dirty="0" smtClean="0"/>
              <a:t>Collaborative, inclusive </a:t>
            </a:r>
            <a:r>
              <a:rPr lang="en-GB" b="1" dirty="0" smtClean="0"/>
              <a:t>process is pivotal</a:t>
            </a:r>
            <a:r>
              <a:rPr lang="en-GB" dirty="0" smtClean="0"/>
              <a:t>: buy-in!</a:t>
            </a:r>
          </a:p>
          <a:p>
            <a:pPr lvl="1"/>
            <a:r>
              <a:rPr lang="en-GB" dirty="0" smtClean="0"/>
              <a:t>Size of Chair Groups?</a:t>
            </a:r>
          </a:p>
          <a:p>
            <a:pPr lvl="1"/>
            <a:r>
              <a:rPr lang="en-GB" dirty="0" smtClean="0"/>
              <a:t>Tenure track: 3</a:t>
            </a:r>
            <a:r>
              <a:rPr lang="en-GB" baseline="30000" dirty="0" smtClean="0"/>
              <a:t>rd</a:t>
            </a:r>
            <a:r>
              <a:rPr lang="en-GB" dirty="0" smtClean="0"/>
              <a:t> money flow?</a:t>
            </a:r>
          </a:p>
          <a:p>
            <a:pPr lvl="1"/>
            <a:r>
              <a:rPr lang="en-GB" dirty="0" smtClean="0"/>
              <a:t>WIMEK, PERC, WASS</a:t>
            </a:r>
          </a:p>
          <a:p>
            <a:pPr lvl="1"/>
            <a:r>
              <a:rPr lang="en-GB" dirty="0" smtClean="0"/>
              <a:t>Education Institute</a:t>
            </a:r>
          </a:p>
          <a:p>
            <a:pPr lvl="1"/>
            <a:r>
              <a:rPr lang="en-GB" dirty="0" smtClean="0"/>
              <a:t>...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92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GB" sz="4400" dirty="0" smtClean="0"/>
          </a:p>
          <a:p>
            <a:pPr algn="ctr">
              <a:buFont typeface="Wingdings" pitchFamily="2" charset="2"/>
              <a:buNone/>
            </a:pPr>
            <a:endParaRPr lang="en-GB" sz="4400" dirty="0" smtClean="0"/>
          </a:p>
          <a:p>
            <a:pPr>
              <a:buFont typeface="Wingdings" pitchFamily="2" charset="2"/>
              <a:buNone/>
            </a:pPr>
            <a:r>
              <a:rPr lang="en-GB" sz="4400" dirty="0" smtClean="0"/>
              <a:t>Thank You!</a:t>
            </a:r>
          </a:p>
          <a:p>
            <a:pPr algn="r">
              <a:buFont typeface="Wingdings" pitchFamily="2" charset="2"/>
              <a:buNone/>
            </a:pPr>
            <a:r>
              <a:rPr lang="en-GB" sz="1600" i="1" dirty="0" smtClean="0"/>
              <a:t> Wageningen School	</a:t>
            </a:r>
          </a:p>
          <a:p>
            <a:pPr algn="r">
              <a:buFont typeface="Wingdings" pitchFamily="2" charset="2"/>
              <a:buNone/>
            </a:pPr>
            <a:r>
              <a:rPr lang="en-GB" sz="1600" i="1" dirty="0" smtClean="0"/>
              <a:t>  of Social Sciences	</a:t>
            </a:r>
            <a:r>
              <a:rPr lang="en-GB" sz="1600" dirty="0" smtClean="0"/>
              <a:t>    </a:t>
            </a:r>
          </a:p>
          <a:p>
            <a:pPr>
              <a:buFont typeface="Wingdings" pitchFamily="2" charset="2"/>
              <a:buNone/>
            </a:pPr>
            <a:endParaRPr lang="en-GB" dirty="0" smtClean="0"/>
          </a:p>
          <a:p>
            <a:pPr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5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r="5689"/>
          <a:stretch>
            <a:fillRect/>
          </a:stretch>
        </p:blipFill>
        <p:spPr>
          <a:xfrm>
            <a:off x="5772150" y="597016"/>
            <a:ext cx="2647950" cy="26479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9228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General Observations Committee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Impressed by the overall high quality of the research activities and output</a:t>
            </a:r>
          </a:p>
          <a:p>
            <a:r>
              <a:rPr lang="en-GB" sz="2400" dirty="0" smtClean="0"/>
              <a:t>Unique niche in life sciences; </a:t>
            </a:r>
            <a:r>
              <a:rPr lang="en-GB" sz="2400" dirty="0" err="1" smtClean="0"/>
              <a:t>interdisciplinarity</a:t>
            </a:r>
            <a:r>
              <a:rPr lang="en-GB" sz="2400" dirty="0" smtClean="0"/>
              <a:t> is a strength, which could be further exploited</a:t>
            </a:r>
          </a:p>
          <a:p>
            <a:r>
              <a:rPr lang="en-GB" sz="2400" dirty="0" smtClean="0"/>
              <a:t>Variation in group size and endowments</a:t>
            </a:r>
          </a:p>
        </p:txBody>
      </p:sp>
      <p:pic>
        <p:nvPicPr>
          <p:cNvPr id="1026" name="Picture 2" descr="M:\My Documents\My Pictures\BlackBerry\Peer Review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6" y="4615542"/>
            <a:ext cx="2989943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Quality in 2009 and 2015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141463"/>
              </p:ext>
            </p:extLst>
          </p:nvPr>
        </p:nvGraphicFramePr>
        <p:xfrm>
          <a:off x="377371" y="1262743"/>
          <a:ext cx="8432800" cy="460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3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Societal Relevance in 2009 and 2015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423187"/>
              </p:ext>
            </p:extLst>
          </p:nvPr>
        </p:nvGraphicFramePr>
        <p:xfrm>
          <a:off x="145143" y="1001486"/>
          <a:ext cx="8679543" cy="499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6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Viability in 2009 and 2015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286900"/>
              </p:ext>
            </p:extLst>
          </p:nvPr>
        </p:nvGraphicFramePr>
        <p:xfrm>
          <a:off x="145143" y="1088571"/>
          <a:ext cx="8723085" cy="510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2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Recommendations (1)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14" y="1581942"/>
            <a:ext cx="8521188" cy="4089600"/>
          </a:xfrm>
        </p:spPr>
        <p:txBody>
          <a:bodyPr/>
          <a:lstStyle/>
          <a:p>
            <a:r>
              <a:rPr lang="en-GB" sz="2400" dirty="0" smtClean="0"/>
              <a:t>Enhance collaboration between groups</a:t>
            </a:r>
          </a:p>
          <a:p>
            <a:pPr lvl="1"/>
            <a:r>
              <a:rPr lang="en-GB" sz="2400" dirty="0" err="1" smtClean="0"/>
              <a:t>Interdisciplinarity</a:t>
            </a:r>
            <a:r>
              <a:rPr lang="en-GB" sz="2400" dirty="0" smtClean="0"/>
              <a:t> – also pay attention to measuring output of interdisciplinary research</a:t>
            </a:r>
          </a:p>
          <a:p>
            <a:pPr lvl="1"/>
            <a:r>
              <a:rPr lang="en-GB" sz="2400" dirty="0" smtClean="0"/>
              <a:t>Common (WASS-wide) strategy</a:t>
            </a:r>
          </a:p>
          <a:p>
            <a:r>
              <a:rPr lang="en-GB" sz="2400" u="sng" dirty="0" smtClean="0"/>
              <a:t>Actions:</a:t>
            </a:r>
          </a:p>
          <a:p>
            <a:pPr lvl="1"/>
            <a:r>
              <a:rPr lang="en-GB" sz="2400" dirty="0" smtClean="0"/>
              <a:t>Organize thematic meetings around e.g. investment themes Wageningen UR or newly emerging research domains, also to enhance external visibility WASS groups</a:t>
            </a:r>
          </a:p>
          <a:p>
            <a:pPr lvl="1"/>
            <a:r>
              <a:rPr lang="en-GB" sz="2400" dirty="0"/>
              <a:t>Open call PhD projects – recently </a:t>
            </a:r>
            <a:r>
              <a:rPr lang="en-GB" sz="2400" dirty="0" smtClean="0"/>
              <a:t>completed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3794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Recommendations (2)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Provide more generic PhD training in:</a:t>
            </a:r>
          </a:p>
          <a:p>
            <a:pPr lvl="1"/>
            <a:r>
              <a:rPr lang="en-GB" sz="2400" dirty="0" smtClean="0"/>
              <a:t>Methods</a:t>
            </a:r>
          </a:p>
          <a:p>
            <a:pPr lvl="1"/>
            <a:r>
              <a:rPr lang="en-GB" sz="2400" dirty="0" smtClean="0"/>
              <a:t>Theory</a:t>
            </a:r>
          </a:p>
          <a:p>
            <a:pPr lvl="1"/>
            <a:r>
              <a:rPr lang="en-GB" sz="2400" dirty="0" smtClean="0"/>
              <a:t>Research design</a:t>
            </a:r>
          </a:p>
          <a:p>
            <a:r>
              <a:rPr lang="en-GB" sz="2400" u="sng" dirty="0" smtClean="0"/>
              <a:t>Actions:</a:t>
            </a:r>
          </a:p>
          <a:p>
            <a:pPr lvl="1"/>
            <a:r>
              <a:rPr lang="en-GB" sz="2400" dirty="0" smtClean="0"/>
              <a:t>New education committee is going to develop a core curriculum for WASS PhD students</a:t>
            </a:r>
          </a:p>
          <a:p>
            <a:pPr lvl="1"/>
            <a:r>
              <a:rPr lang="en-GB" sz="2400" dirty="0" smtClean="0"/>
              <a:t>Institutional membership national networks</a:t>
            </a:r>
          </a:p>
          <a:p>
            <a:pPr lvl="1"/>
            <a:r>
              <a:rPr lang="en-GB" sz="2400" dirty="0" smtClean="0"/>
              <a:t>Increase PhD education budget? – PhD council investigates options for increasing the budget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97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Recommendations (3)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Uneven quality of supervision and PhD training across chair groups</a:t>
            </a:r>
          </a:p>
          <a:p>
            <a:r>
              <a:rPr lang="en-GB" sz="2400" u="sng" dirty="0" smtClean="0"/>
              <a:t>Actions:</a:t>
            </a:r>
          </a:p>
          <a:p>
            <a:pPr lvl="1"/>
            <a:r>
              <a:rPr lang="en-GB" sz="2400" dirty="0"/>
              <a:t>New WASS PhD core curriculum</a:t>
            </a:r>
          </a:p>
          <a:p>
            <a:pPr lvl="1"/>
            <a:r>
              <a:rPr lang="en-GB" sz="2400" dirty="0" smtClean="0"/>
              <a:t>Wageningen Graduate Schools initiated a working group which is going to come with recommendations to improve the supervision</a:t>
            </a:r>
          </a:p>
          <a:p>
            <a:pPr lvl="1"/>
            <a:r>
              <a:rPr lang="en-GB" sz="2400" smtClean="0"/>
              <a:t>Introduce </a:t>
            </a:r>
            <a:r>
              <a:rPr lang="en-GB" sz="2400" dirty="0"/>
              <a:t>a confidential section in the TSP (and </a:t>
            </a:r>
            <a:r>
              <a:rPr lang="en-GB" sz="2400" dirty="0" smtClean="0"/>
              <a:t>digitalize the </a:t>
            </a:r>
            <a:r>
              <a:rPr lang="en-GB" sz="2400" dirty="0"/>
              <a:t>monitoring procedure).</a:t>
            </a:r>
          </a:p>
          <a:p>
            <a:pPr lvl="1"/>
            <a:r>
              <a:rPr lang="en-GB" sz="2400" dirty="0"/>
              <a:t>Strengthen the instrument of the exit interview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05398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</TotalTime>
  <Words>846</Words>
  <Application>Microsoft Office PowerPoint</Application>
  <PresentationFormat>On-screen Show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Wageningen UR</vt:lpstr>
      <vt:lpstr>WASS Peer Review</vt:lpstr>
      <vt:lpstr>WASS Peer Review – Next Steps</vt:lpstr>
      <vt:lpstr>General Observations Committee</vt:lpstr>
      <vt:lpstr>Quality in 2009 and 2015</vt:lpstr>
      <vt:lpstr>Societal Relevance in 2009 and 2015</vt:lpstr>
      <vt:lpstr>Viability in 2009 and 2015</vt:lpstr>
      <vt:lpstr>Recommendations (1)</vt:lpstr>
      <vt:lpstr>Recommendations (2)</vt:lpstr>
      <vt:lpstr>Recommendations (3)</vt:lpstr>
      <vt:lpstr>Recommendations (4)</vt:lpstr>
      <vt:lpstr>Recommendations (5)</vt:lpstr>
      <vt:lpstr>Recommendations (6)</vt:lpstr>
      <vt:lpstr>WASS Peer Review</vt:lpstr>
      <vt:lpstr>Director SSG/ESG– committee concludes ..</vt:lpstr>
      <vt:lpstr>Director SSG/ESG– committee concludes ..</vt:lpstr>
      <vt:lpstr>Heidag SSG – action plans</vt:lpstr>
      <vt:lpstr>WASS Peer Review</vt:lpstr>
      <vt:lpstr>ESG – Considerations Bram de Vos (1)</vt:lpstr>
      <vt:lpstr>ESG – Considerations Bram de Vos (2)</vt:lpstr>
      <vt:lpstr>ESG – Strategic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Lansink, Alfons Oude</cp:lastModifiedBy>
  <cp:revision>288</cp:revision>
  <dcterms:created xsi:type="dcterms:W3CDTF">2011-09-29T08:30:03Z</dcterms:created>
  <dcterms:modified xsi:type="dcterms:W3CDTF">2015-12-16T14:24:56Z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