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notesSlides/notesSlide1.xml" ContentType="application/vnd.openxmlformats-officedocument.presentationml.notesSlide+xml"/>
  <Override PartName="/ppt/charts/chart10.xml" ContentType="application/vnd.openxmlformats-officedocument.drawingml.chart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369" r:id="rId3"/>
    <p:sldId id="358" r:id="rId4"/>
    <p:sldId id="360" r:id="rId5"/>
    <p:sldId id="361" r:id="rId6"/>
    <p:sldId id="346" r:id="rId7"/>
    <p:sldId id="338" r:id="rId8"/>
    <p:sldId id="373" r:id="rId9"/>
    <p:sldId id="367" r:id="rId10"/>
    <p:sldId id="350" r:id="rId11"/>
    <p:sldId id="351" r:id="rId12"/>
    <p:sldId id="336" r:id="rId13"/>
    <p:sldId id="349" r:id="rId14"/>
    <p:sldId id="324" r:id="rId15"/>
    <p:sldId id="363" r:id="rId16"/>
    <p:sldId id="337" r:id="rId17"/>
    <p:sldId id="370" r:id="rId18"/>
    <p:sldId id="364" r:id="rId19"/>
    <p:sldId id="371" r:id="rId20"/>
    <p:sldId id="259" r:id="rId21"/>
    <p:sldId id="297" r:id="rId22"/>
    <p:sldId id="357" r:id="rId23"/>
    <p:sldId id="307" r:id="rId24"/>
    <p:sldId id="355" r:id="rId25"/>
  </p:sldIdLst>
  <p:sldSz cx="9144000" cy="6858000" type="screen4x3"/>
  <p:notesSz cx="6797675" cy="9926638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Oskam" initials="O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F9C35"/>
    <a:srgbClr val="FFFFFF"/>
    <a:srgbClr val="34B233"/>
    <a:srgbClr val="000000"/>
    <a:srgbClr val="292929"/>
    <a:srgbClr val="D5D2CA"/>
    <a:srgbClr val="005172"/>
    <a:srgbClr val="6AAD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E8034E78-7F5D-4C2E-B375-FC64B27BC917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ijl, gemiddeld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Stijl, gemiddeld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38B1855-1B75-4FBE-930C-398BA8C253C6}" styleName="Stijl, thema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8034E78-7F5D-4C2E-B375-FC64B27BC917}" styleName="Stijl, donker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202B0CA-FC54-4496-8BCA-5EF66A818D29}" styleName="Stijl, donker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8603FDC-E32A-4AB5-989C-0864C3EAD2B8}" styleName="Stijl, thema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B344D84-9AFB-497E-A393-DC336BA19D2E}" styleName="Stijl, gemiddeld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Stijl, gemiddeld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Stijl, gemiddeld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Stijl, gemiddeld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9631B5-78F2-41C9-869B-9F39066F8104}" styleName="Stijl, gemiddeld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Stijl, gemiddeld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Stijl, gemiddeld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27102A9-8310-4765-A935-A1911B00CA55}" styleName="Stijl, licht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3296810-A885-4BE3-A3E7-6D5BEEA58F35}" styleName="Stijl, gemiddeld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A107856-5554-42FB-B03E-39F5DBC370BA}" styleName="Stijl, gemiddeld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8FD4443E-F989-4FC4-A0C8-D5A2AF1F390B}" styleName="Stijl, donker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Stijl, donker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Stijl, donker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Stijl, donker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Stijl, donker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CAF9ED-07DC-4A11-8D7F-57B35C25682E}" styleName="Stijl, gemiddeld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Stijl, gemiddeld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6D9F66E-5EB9-4882-86FB-DCBF35E3C3E4}" styleName="Stijl, gemiddeld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 snapToGrid="0" showGuides="1">
      <p:cViewPr>
        <p:scale>
          <a:sx n="70" d="100"/>
          <a:sy n="70" d="100"/>
        </p:scale>
        <p:origin x="-1386" y="-90"/>
      </p:cViewPr>
      <p:guideLst>
        <p:guide orient="horz" pos="1219"/>
        <p:guide orient="horz" pos="147"/>
        <p:guide orient="horz"/>
        <p:guide orient="horz" pos="3756"/>
        <p:guide pos="339"/>
        <p:guide pos="563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1884"/>
    </p:cViewPr>
  </p:sorterViewPr>
  <p:notesViewPr>
    <p:cSldViewPr snapToGrid="0">
      <p:cViewPr varScale="1">
        <p:scale>
          <a:sx n="51" d="100"/>
          <a:sy n="51" d="100"/>
        </p:scale>
        <p:origin x="-2946" y="-108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9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Sheet1!$B$2:$B$4</c:f>
              <c:strCache>
                <c:ptCount val="1"/>
                <c:pt idx="0">
                  <c:v>2000</c:v>
                </c:pt>
              </c:strCache>
            </c:strRef>
          </c:tx>
          <c:invertIfNegative val="0"/>
          <c:cat>
            <c:strRef>
              <c:f>Sheet1!$A$5:$A$8</c:f>
              <c:strCache>
                <c:ptCount val="4"/>
                <c:pt idx="0">
                  <c:v>Grasland</c:v>
                </c:pt>
                <c:pt idx="1">
                  <c:v>        Snijmaïs</c:v>
                </c:pt>
                <c:pt idx="2">
                  <c:v>Akkerbouw</c:v>
                </c:pt>
                <c:pt idx="3">
                  <c:v>Tuinbouw</c:v>
                </c:pt>
              </c:strCache>
            </c:strRef>
          </c:cat>
          <c:val>
            <c:numRef>
              <c:f>Sheet1!$B$5:$B$8</c:f>
              <c:numCache>
                <c:formatCode>General</c:formatCode>
                <c:ptCount val="4"/>
                <c:pt idx="0" formatCode="#,##0.00">
                  <c:v>1036.7</c:v>
                </c:pt>
                <c:pt idx="1">
                  <c:v>205.3</c:v>
                </c:pt>
                <c:pt idx="2">
                  <c:v>634.4</c:v>
                </c:pt>
                <c:pt idx="3">
                  <c:v>88.2</c:v>
                </c:pt>
              </c:numCache>
            </c:numRef>
          </c:val>
        </c:ser>
        <c:ser>
          <c:idx val="1"/>
          <c:order val="1"/>
          <c:tx>
            <c:strRef>
              <c:f>Sheet1!$C$2:$C$4</c:f>
              <c:strCache>
                <c:ptCount val="1"/>
                <c:pt idx="0">
                  <c:v>2013</c:v>
                </c:pt>
              </c:strCache>
            </c:strRef>
          </c:tx>
          <c:invertIfNegative val="0"/>
          <c:cat>
            <c:strRef>
              <c:f>Sheet1!$A$5:$A$8</c:f>
              <c:strCache>
                <c:ptCount val="4"/>
                <c:pt idx="0">
                  <c:v>Grasland</c:v>
                </c:pt>
                <c:pt idx="1">
                  <c:v>        Snijmaïs</c:v>
                </c:pt>
                <c:pt idx="2">
                  <c:v>Akkerbouw</c:v>
                </c:pt>
                <c:pt idx="3">
                  <c:v>Tuinbouw</c:v>
                </c:pt>
              </c:strCache>
            </c:strRef>
          </c:cat>
          <c:val>
            <c:numRef>
              <c:f>Sheet1!$C$5:$C$8</c:f>
              <c:numCache>
                <c:formatCode>General</c:formatCode>
                <c:ptCount val="4"/>
                <c:pt idx="0">
                  <c:v>983</c:v>
                </c:pt>
                <c:pt idx="1">
                  <c:v>230.3</c:v>
                </c:pt>
                <c:pt idx="2">
                  <c:v>532.4</c:v>
                </c:pt>
                <c:pt idx="3">
                  <c:v>92.800000000000011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312576"/>
        <c:axId val="34314112"/>
      </c:barChart>
      <c:catAx>
        <c:axId val="34312576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34314112"/>
        <c:crosses val="autoZero"/>
        <c:auto val="1"/>
        <c:lblAlgn val="ctr"/>
        <c:lblOffset val="100"/>
        <c:noMultiLvlLbl val="0"/>
      </c:catAx>
      <c:valAx>
        <c:axId val="34314112"/>
        <c:scaling>
          <c:orientation val="minMax"/>
        </c:scaling>
        <c:delete val="0"/>
        <c:axPos val="l"/>
        <c:majorGridlines/>
        <c:numFmt formatCode="#,##0.00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34312576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44886671256616E-2"/>
          <c:y val="8.6360749274294407E-2"/>
          <c:w val="0.91019417475728159"/>
          <c:h val="0.76739130434782665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melkvee</c:v>
                </c:pt>
              </c:strCache>
            </c:strRef>
          </c:tx>
          <c:spPr>
            <a:ln w="37932">
              <a:solidFill>
                <a:srgbClr val="333399"/>
              </a:solidFill>
              <a:prstDash val="solid"/>
            </a:ln>
          </c:spPr>
          <c:marker>
            <c:symbol val="none"/>
          </c:marker>
          <c:cat>
            <c:numRef>
              <c:f>Sheet1!$B$1:$K$1</c:f>
              <c:numCache>
                <c:formatCode>General</c:formatCode>
                <c:ptCount val="10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</c:numCache>
            </c:numRef>
          </c:cat>
          <c:val>
            <c:numRef>
              <c:f>Sheet1!$B$2:$K$2</c:f>
              <c:numCache>
                <c:formatCode>0</c:formatCode>
                <c:ptCount val="10"/>
                <c:pt idx="0">
                  <c:v>77.260000000000005</c:v>
                </c:pt>
                <c:pt idx="1">
                  <c:v>76.22</c:v>
                </c:pt>
                <c:pt idx="2">
                  <c:v>74.349999999999994</c:v>
                </c:pt>
                <c:pt idx="3">
                  <c:v>73.69</c:v>
                </c:pt>
                <c:pt idx="4">
                  <c:v>73.3</c:v>
                </c:pt>
                <c:pt idx="5">
                  <c:v>71.23</c:v>
                </c:pt>
                <c:pt idx="6">
                  <c:v>69.44</c:v>
                </c:pt>
                <c:pt idx="7">
                  <c:v>69.19</c:v>
                </c:pt>
                <c:pt idx="8">
                  <c:v>69.099999999999994</c:v>
                </c:pt>
                <c:pt idx="9">
                  <c:v>68.91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varkens</c:v>
                </c:pt>
              </c:strCache>
            </c:strRef>
          </c:tx>
          <c:spPr>
            <a:ln w="37932">
              <a:solidFill>
                <a:srgbClr val="FFC000"/>
              </a:solidFill>
              <a:prstDash val="solid"/>
            </a:ln>
          </c:spPr>
          <c:marker>
            <c:symbol val="none"/>
          </c:marker>
          <c:cat>
            <c:numRef>
              <c:f>Sheet1!$B$1:$K$1</c:f>
              <c:numCache>
                <c:formatCode>General</c:formatCode>
                <c:ptCount val="10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</c:numCache>
            </c:numRef>
          </c:cat>
          <c:val>
            <c:numRef>
              <c:f>Sheet1!$B$3:$K$3</c:f>
              <c:numCache>
                <c:formatCode>0</c:formatCode>
                <c:ptCount val="10"/>
                <c:pt idx="0">
                  <c:v>64.489999999999995</c:v>
                </c:pt>
                <c:pt idx="1">
                  <c:v>55.04</c:v>
                </c:pt>
                <c:pt idx="2">
                  <c:v>54.46</c:v>
                </c:pt>
                <c:pt idx="3">
                  <c:v>60.96</c:v>
                </c:pt>
                <c:pt idx="4">
                  <c:v>62.26</c:v>
                </c:pt>
                <c:pt idx="5">
                  <c:v>63.17</c:v>
                </c:pt>
                <c:pt idx="6">
                  <c:v>58.07</c:v>
                </c:pt>
                <c:pt idx="7">
                  <c:v>57.8</c:v>
                </c:pt>
                <c:pt idx="8">
                  <c:v>56.27</c:v>
                </c:pt>
                <c:pt idx="9">
                  <c:v>56.45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akkerbouw</c:v>
                </c:pt>
              </c:strCache>
            </c:strRef>
          </c:tx>
          <c:spPr>
            <a:ln w="37932">
              <a:solidFill>
                <a:schemeClr val="accent1"/>
              </a:solidFill>
              <a:prstDash val="solid"/>
            </a:ln>
          </c:spPr>
          <c:marker>
            <c:symbol val="none"/>
          </c:marker>
          <c:cat>
            <c:numRef>
              <c:f>Sheet1!$B$1:$K$1</c:f>
              <c:numCache>
                <c:formatCode>General</c:formatCode>
                <c:ptCount val="10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</c:numCache>
            </c:numRef>
          </c:cat>
          <c:val>
            <c:numRef>
              <c:f>Sheet1!$B$4:$K$4</c:f>
              <c:numCache>
                <c:formatCode>0</c:formatCode>
                <c:ptCount val="10"/>
                <c:pt idx="0">
                  <c:v>76.680000000000007</c:v>
                </c:pt>
                <c:pt idx="1">
                  <c:v>76.92</c:v>
                </c:pt>
                <c:pt idx="2">
                  <c:v>78.37</c:v>
                </c:pt>
                <c:pt idx="3">
                  <c:v>75.180000000000007</c:v>
                </c:pt>
                <c:pt idx="4">
                  <c:v>76.81</c:v>
                </c:pt>
                <c:pt idx="5">
                  <c:v>77.17</c:v>
                </c:pt>
                <c:pt idx="6">
                  <c:v>75.680000000000007</c:v>
                </c:pt>
                <c:pt idx="7">
                  <c:v>77.069999999999993</c:v>
                </c:pt>
                <c:pt idx="8">
                  <c:v>79.37</c:v>
                </c:pt>
                <c:pt idx="9">
                  <c:v>80.73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glastuinbouw</c:v>
                </c:pt>
              </c:strCache>
            </c:strRef>
          </c:tx>
          <c:spPr>
            <a:ln w="37932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numRef>
              <c:f>Sheet1!$B$1:$K$1</c:f>
              <c:numCache>
                <c:formatCode>General</c:formatCode>
                <c:ptCount val="10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</c:numCache>
            </c:numRef>
          </c:cat>
          <c:val>
            <c:numRef>
              <c:f>Sheet1!$B$5:$K$5</c:f>
              <c:numCache>
                <c:formatCode>0</c:formatCode>
                <c:ptCount val="10"/>
                <c:pt idx="0">
                  <c:v>60.44</c:v>
                </c:pt>
                <c:pt idx="1">
                  <c:v>56.49</c:v>
                </c:pt>
                <c:pt idx="2">
                  <c:v>52.88</c:v>
                </c:pt>
                <c:pt idx="3">
                  <c:v>52.9</c:v>
                </c:pt>
                <c:pt idx="4">
                  <c:v>53.12</c:v>
                </c:pt>
                <c:pt idx="5">
                  <c:v>56.33</c:v>
                </c:pt>
                <c:pt idx="6">
                  <c:v>52.58</c:v>
                </c:pt>
                <c:pt idx="7">
                  <c:v>46.71</c:v>
                </c:pt>
                <c:pt idx="8">
                  <c:v>39.81</c:v>
                </c:pt>
                <c:pt idx="9">
                  <c:v>37.85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1819008"/>
        <c:axId val="151820544"/>
      </c:lineChart>
      <c:catAx>
        <c:axId val="1518190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6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/>
            </a:pPr>
            <a:endParaRPr lang="en-US"/>
          </a:p>
        </c:txPr>
        <c:crossAx val="15182054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51820544"/>
        <c:scaling>
          <c:orientation val="minMax"/>
          <c:min val="30"/>
        </c:scaling>
        <c:delete val="0"/>
        <c:axPos val="l"/>
        <c:majorGridlines>
          <c:spPr>
            <a:ln w="3161">
              <a:solidFill>
                <a:schemeClr val="tx1"/>
              </a:solidFill>
              <a:prstDash val="solid"/>
            </a:ln>
          </c:spPr>
        </c:majorGridlines>
        <c:numFmt formatCode="0" sourceLinked="0"/>
        <c:majorTickMark val="out"/>
        <c:minorTickMark val="none"/>
        <c:tickLblPos val="nextTo"/>
        <c:spPr>
          <a:ln w="316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000"/>
            </a:pPr>
            <a:endParaRPr lang="en-US"/>
          </a:p>
        </c:txPr>
        <c:crossAx val="151819008"/>
        <c:crosses val="autoZero"/>
        <c:crossBetween val="between"/>
        <c:majorUnit val="10"/>
      </c:valAx>
      <c:spPr>
        <a:solidFill>
          <a:schemeClr val="bg1"/>
        </a:solidFill>
        <a:ln w="25288">
          <a:noFill/>
        </a:ln>
      </c:spPr>
    </c:plotArea>
    <c:plotVisOnly val="1"/>
    <c:dispBlanksAs val="gap"/>
    <c:showDLblsOverMax val="0"/>
  </c:chart>
  <c:spPr>
    <a:solidFill>
      <a:srgbClr val="FFFFFF"/>
    </a:solidFill>
    <a:ln>
      <a:noFill/>
    </a:ln>
  </c:spPr>
  <c:txPr>
    <a:bodyPr/>
    <a:lstStyle/>
    <a:p>
      <a:pPr>
        <a:defRPr sz="1000" b="0" i="0" u="none" strike="noStrike" baseline="0">
          <a:solidFill>
            <a:schemeClr val="tx1"/>
          </a:solidFill>
          <a:latin typeface="+mn-lt"/>
          <a:ea typeface="Arial Unicode MS"/>
          <a:cs typeface="Arial Unicode MS"/>
        </a:defRPr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485100952140879"/>
          <c:y val="3.6015652096505868E-2"/>
          <c:w val="0.60029836508890599"/>
          <c:h val="0.8762658857694242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Sheet1!$A$25</c:f>
              <c:strCache>
                <c:ptCount val="1"/>
                <c:pt idx="0">
                  <c:v>Eigendom</c:v>
                </c:pt>
              </c:strCache>
            </c:strRef>
          </c:tx>
          <c:invertIfNegative val="0"/>
          <c:cat>
            <c:numRef>
              <c:f>Sheet1!$B$24:$G$24</c:f>
              <c:numCache>
                <c:formatCode>General</c:formatCode>
                <c:ptCount val="6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</c:numCache>
            </c:numRef>
          </c:cat>
          <c:val>
            <c:numRef>
              <c:f>Sheet1!$B$25:$G$25</c:f>
              <c:numCache>
                <c:formatCode>#,##0</c:formatCode>
                <c:ptCount val="6"/>
                <c:pt idx="0">
                  <c:v>1104</c:v>
                </c:pt>
                <c:pt idx="1">
                  <c:v>1084</c:v>
                </c:pt>
                <c:pt idx="2">
                  <c:v>1065</c:v>
                </c:pt>
                <c:pt idx="3">
                  <c:v>1058</c:v>
                </c:pt>
                <c:pt idx="4">
                  <c:v>1055</c:v>
                </c:pt>
                <c:pt idx="5">
                  <c:v>1068</c:v>
                </c:pt>
              </c:numCache>
            </c:numRef>
          </c:val>
        </c:ser>
        <c:ser>
          <c:idx val="1"/>
          <c:order val="1"/>
          <c:tx>
            <c:strRef>
              <c:f>Sheet1!$A$26</c:f>
              <c:strCache>
                <c:ptCount val="1"/>
                <c:pt idx="0">
                  <c:v>Erfpacht</c:v>
                </c:pt>
              </c:strCache>
            </c:strRef>
          </c:tx>
          <c:invertIfNegative val="0"/>
          <c:cat>
            <c:numRef>
              <c:f>Sheet1!$B$24:$G$24</c:f>
              <c:numCache>
                <c:formatCode>General</c:formatCode>
                <c:ptCount val="6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</c:numCache>
            </c:numRef>
          </c:cat>
          <c:val>
            <c:numRef>
              <c:f>Sheet1!$B$26:$G$26</c:f>
              <c:numCache>
                <c:formatCode>General</c:formatCode>
                <c:ptCount val="6"/>
                <c:pt idx="0">
                  <c:v>35</c:v>
                </c:pt>
                <c:pt idx="1">
                  <c:v>36</c:v>
                </c:pt>
                <c:pt idx="2">
                  <c:v>36</c:v>
                </c:pt>
                <c:pt idx="3">
                  <c:v>37</c:v>
                </c:pt>
                <c:pt idx="4">
                  <c:v>37</c:v>
                </c:pt>
                <c:pt idx="5">
                  <c:v>38</c:v>
                </c:pt>
              </c:numCache>
            </c:numRef>
          </c:val>
        </c:ser>
        <c:ser>
          <c:idx val="2"/>
          <c:order val="2"/>
          <c:tx>
            <c:strRef>
              <c:f>Sheet1!$A$27</c:f>
              <c:strCache>
                <c:ptCount val="1"/>
                <c:pt idx="0">
                  <c:v>Pacht totaal</c:v>
                </c:pt>
              </c:strCache>
            </c:strRef>
          </c:tx>
          <c:invertIfNegative val="0"/>
          <c:cat>
            <c:numRef>
              <c:f>Sheet1!$B$24:$G$24</c:f>
              <c:numCache>
                <c:formatCode>General</c:formatCode>
                <c:ptCount val="6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</c:numCache>
            </c:numRef>
          </c:cat>
          <c:val>
            <c:numRef>
              <c:f>Sheet1!$B$27:$G$27</c:f>
              <c:numCache>
                <c:formatCode>General</c:formatCode>
                <c:ptCount val="6"/>
                <c:pt idx="0">
                  <c:v>514</c:v>
                </c:pt>
                <c:pt idx="1">
                  <c:v>514</c:v>
                </c:pt>
                <c:pt idx="2">
                  <c:v>507</c:v>
                </c:pt>
                <c:pt idx="3">
                  <c:v>503</c:v>
                </c:pt>
                <c:pt idx="4">
                  <c:v>495</c:v>
                </c:pt>
                <c:pt idx="5">
                  <c:v>493</c:v>
                </c:pt>
              </c:numCache>
            </c:numRef>
          </c:val>
        </c:ser>
        <c:ser>
          <c:idx val="3"/>
          <c:order val="3"/>
          <c:tx>
            <c:strRef>
              <c:f>Sheet1!$A$28</c:f>
              <c:strCache>
                <c:ptCount val="1"/>
                <c:pt idx="0">
                  <c:v>Overige gebruikstitels a)</c:v>
                </c:pt>
              </c:strCache>
            </c:strRef>
          </c:tx>
          <c:invertIfNegative val="0"/>
          <c:cat>
            <c:numRef>
              <c:f>Sheet1!$B$24:$G$24</c:f>
              <c:numCache>
                <c:formatCode>General</c:formatCode>
                <c:ptCount val="6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</c:numCache>
            </c:numRef>
          </c:cat>
          <c:val>
            <c:numRef>
              <c:f>Sheet1!$B$28:$G$28</c:f>
              <c:numCache>
                <c:formatCode>General</c:formatCode>
                <c:ptCount val="6"/>
                <c:pt idx="0">
                  <c:v>276</c:v>
                </c:pt>
                <c:pt idx="1">
                  <c:v>273</c:v>
                </c:pt>
                <c:pt idx="2">
                  <c:v>264</c:v>
                </c:pt>
                <c:pt idx="3">
                  <c:v>261</c:v>
                </c:pt>
                <c:pt idx="4">
                  <c:v>254</c:v>
                </c:pt>
                <c:pt idx="5">
                  <c:v>249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4256000"/>
        <c:axId val="34257536"/>
        <c:axId val="0"/>
      </c:bar3DChart>
      <c:catAx>
        <c:axId val="342560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34257536"/>
        <c:crosses val="autoZero"/>
        <c:auto val="1"/>
        <c:lblAlgn val="ctr"/>
        <c:lblOffset val="100"/>
        <c:noMultiLvlLbl val="0"/>
      </c:catAx>
      <c:valAx>
        <c:axId val="34257536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3425600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115489554676605"/>
          <c:y val="0.17198828086751503"/>
          <c:w val="0.27732885405136221"/>
          <c:h val="0.66161213984185996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Sheet1!$A$17</c:f>
              <c:strCache>
                <c:ptCount val="1"/>
                <c:pt idx="0">
                  <c:v>Reguliere pacht</c:v>
                </c:pt>
              </c:strCache>
            </c:strRef>
          </c:tx>
          <c:invertIfNegative val="0"/>
          <c:cat>
            <c:numRef>
              <c:f>Sheet1!$B$16:$G$16</c:f>
              <c:numCache>
                <c:formatCode>General</c:formatCode>
                <c:ptCount val="6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</c:numCache>
            </c:numRef>
          </c:cat>
          <c:val>
            <c:numRef>
              <c:f>Sheet1!$B$17:$G$17</c:f>
              <c:numCache>
                <c:formatCode>General</c:formatCode>
                <c:ptCount val="6"/>
                <c:pt idx="0">
                  <c:v>379</c:v>
                </c:pt>
                <c:pt idx="1">
                  <c:v>366</c:v>
                </c:pt>
                <c:pt idx="2">
                  <c:v>350</c:v>
                </c:pt>
                <c:pt idx="3">
                  <c:v>341</c:v>
                </c:pt>
                <c:pt idx="4">
                  <c:v>330</c:v>
                </c:pt>
                <c:pt idx="5">
                  <c:v>324</c:v>
                </c:pt>
              </c:numCache>
            </c:numRef>
          </c:val>
        </c:ser>
        <c:ser>
          <c:idx val="1"/>
          <c:order val="1"/>
          <c:tx>
            <c:strRef>
              <c:f>Sheet1!$A$18</c:f>
              <c:strCache>
                <c:ptCount val="1"/>
                <c:pt idx="0">
                  <c:v>Teeltpacht</c:v>
                </c:pt>
              </c:strCache>
            </c:strRef>
          </c:tx>
          <c:invertIfNegative val="0"/>
          <c:cat>
            <c:numRef>
              <c:f>Sheet1!$B$16:$G$16</c:f>
              <c:numCache>
                <c:formatCode>General</c:formatCode>
                <c:ptCount val="6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</c:numCache>
            </c:numRef>
          </c:cat>
          <c:val>
            <c:numRef>
              <c:f>Sheet1!$B$18:$G$18</c:f>
              <c:numCache>
                <c:formatCode>General</c:formatCode>
                <c:ptCount val="6"/>
                <c:pt idx="0">
                  <c:v>12</c:v>
                </c:pt>
                <c:pt idx="1">
                  <c:v>14</c:v>
                </c:pt>
                <c:pt idx="2">
                  <c:v>15</c:v>
                </c:pt>
                <c:pt idx="3">
                  <c:v>15</c:v>
                </c:pt>
                <c:pt idx="4">
                  <c:v>15</c:v>
                </c:pt>
                <c:pt idx="5">
                  <c:v>15</c:v>
                </c:pt>
              </c:numCache>
            </c:numRef>
          </c:val>
        </c:ser>
        <c:ser>
          <c:idx val="2"/>
          <c:order val="2"/>
          <c:tx>
            <c:strRef>
              <c:f>Sheet1!$A$19</c:f>
              <c:strCache>
                <c:ptCount val="1"/>
                <c:pt idx="0">
                  <c:v>Eenmalige pacht</c:v>
                </c:pt>
              </c:strCache>
            </c:strRef>
          </c:tx>
          <c:invertIfNegative val="0"/>
          <c:cat>
            <c:numRef>
              <c:f>Sheet1!$B$16:$G$16</c:f>
              <c:numCache>
                <c:formatCode>General</c:formatCode>
                <c:ptCount val="6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</c:numCache>
            </c:numRef>
          </c:cat>
          <c:val>
            <c:numRef>
              <c:f>Sheet1!$B$19:$G$19</c:f>
              <c:numCache>
                <c:formatCode>General</c:formatCode>
                <c:ptCount val="6"/>
                <c:pt idx="0">
                  <c:v>92</c:v>
                </c:pt>
                <c:pt idx="1">
                  <c:v>91</c:v>
                </c:pt>
                <c:pt idx="2">
                  <c:v>88</c:v>
                </c:pt>
                <c:pt idx="3">
                  <c:v>86</c:v>
                </c:pt>
                <c:pt idx="4">
                  <c:v>82</c:v>
                </c:pt>
                <c:pt idx="5">
                  <c:v>78</c:v>
                </c:pt>
              </c:numCache>
            </c:numRef>
          </c:val>
        </c:ser>
        <c:ser>
          <c:idx val="3"/>
          <c:order val="3"/>
          <c:tx>
            <c:strRef>
              <c:f>Sheet1!$A$20</c:f>
              <c:strCache>
                <c:ptCount val="1"/>
                <c:pt idx="0">
                  <c:v>Geliberaliseerd &lt; 6 jaar</c:v>
                </c:pt>
              </c:strCache>
            </c:strRef>
          </c:tx>
          <c:invertIfNegative val="0"/>
          <c:cat>
            <c:numRef>
              <c:f>Sheet1!$B$16:$G$16</c:f>
              <c:numCache>
                <c:formatCode>General</c:formatCode>
                <c:ptCount val="6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</c:numCache>
            </c:numRef>
          </c:cat>
          <c:val>
            <c:numRef>
              <c:f>Sheet1!$B$20:$G$20</c:f>
              <c:numCache>
                <c:formatCode>General</c:formatCode>
                <c:ptCount val="6"/>
                <c:pt idx="0">
                  <c:v>19</c:v>
                </c:pt>
                <c:pt idx="1">
                  <c:v>32</c:v>
                </c:pt>
                <c:pt idx="2">
                  <c:v>42</c:v>
                </c:pt>
                <c:pt idx="3">
                  <c:v>48</c:v>
                </c:pt>
                <c:pt idx="4">
                  <c:v>55</c:v>
                </c:pt>
                <c:pt idx="5">
                  <c:v>62</c:v>
                </c:pt>
              </c:numCache>
            </c:numRef>
          </c:val>
        </c:ser>
        <c:ser>
          <c:idx val="4"/>
          <c:order val="4"/>
          <c:tx>
            <c:strRef>
              <c:f>Sheet1!$A$21</c:f>
              <c:strCache>
                <c:ptCount val="1"/>
                <c:pt idx="0">
                  <c:v>Geliberaliseerd &gt; 6 jaar</c:v>
                </c:pt>
              </c:strCache>
            </c:strRef>
          </c:tx>
          <c:invertIfNegative val="0"/>
          <c:cat>
            <c:numRef>
              <c:f>Sheet1!$B$16:$G$16</c:f>
              <c:numCache>
                <c:formatCode>General</c:formatCode>
                <c:ptCount val="6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</c:numCache>
            </c:numRef>
          </c:cat>
          <c:val>
            <c:numRef>
              <c:f>Sheet1!$B$21:$G$21</c:f>
              <c:numCache>
                <c:formatCode>General</c:formatCode>
                <c:ptCount val="6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3</c:v>
                </c:pt>
                <c:pt idx="4">
                  <c:v>4</c:v>
                </c:pt>
                <c:pt idx="5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4671616"/>
        <c:axId val="34673408"/>
        <c:axId val="0"/>
      </c:bar3DChart>
      <c:catAx>
        <c:axId val="34671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34673408"/>
        <c:crosses val="autoZero"/>
        <c:auto val="1"/>
        <c:lblAlgn val="ctr"/>
        <c:lblOffset val="100"/>
        <c:noMultiLvlLbl val="0"/>
      </c:catAx>
      <c:valAx>
        <c:axId val="346734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346716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3216767441821362"/>
          <c:y val="0.19497029216824538"/>
          <c:w val="0.21850954426027261"/>
          <c:h val="0.59864061583755157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'oppervlakte actor'!$C$5</c:f>
              <c:strCache>
                <c:ptCount val="1"/>
                <c:pt idx="0">
                  <c:v>Vennootschappen</c:v>
                </c:pt>
              </c:strCache>
            </c:strRef>
          </c:tx>
          <c:invertIfNegative val="0"/>
          <c:cat>
            <c:strRef>
              <c:f>'oppervlakte actor'!$B$6:$B$25</c:f>
              <c:strCache>
                <c:ptCount val="20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2011</c:v>
                </c:pt>
                <c:pt idx="19">
                  <c:v>2012</c:v>
                </c:pt>
              </c:strCache>
            </c:strRef>
          </c:cat>
          <c:val>
            <c:numRef>
              <c:f>'oppervlakte actor'!$C$6:$C$25</c:f>
              <c:numCache>
                <c:formatCode>_-* #.##0_-;_-* #.##0\-;_-* "-"??_-;_-@_-</c:formatCode>
                <c:ptCount val="20"/>
                <c:pt idx="0">
                  <c:v>3922.7802999999999</c:v>
                </c:pt>
                <c:pt idx="1">
                  <c:v>3359.6777000000002</c:v>
                </c:pt>
                <c:pt idx="2">
                  <c:v>4116.6343999999999</c:v>
                </c:pt>
                <c:pt idx="3">
                  <c:v>6215.4758000000002</c:v>
                </c:pt>
                <c:pt idx="4">
                  <c:v>5342.8267999999998</c:v>
                </c:pt>
                <c:pt idx="5">
                  <c:v>5947.2417999999998</c:v>
                </c:pt>
                <c:pt idx="6">
                  <c:v>9100.1384999999991</c:v>
                </c:pt>
                <c:pt idx="7">
                  <c:v>9464.8544000000002</c:v>
                </c:pt>
                <c:pt idx="8">
                  <c:v>7891.6581999999999</c:v>
                </c:pt>
                <c:pt idx="9">
                  <c:v>6812.4822999999997</c:v>
                </c:pt>
                <c:pt idx="10">
                  <c:v>6778.4778999999999</c:v>
                </c:pt>
                <c:pt idx="11">
                  <c:v>8273.5439000000006</c:v>
                </c:pt>
                <c:pt idx="12">
                  <c:v>7991.5428000000002</c:v>
                </c:pt>
                <c:pt idx="13">
                  <c:v>9241.0918999999994</c:v>
                </c:pt>
                <c:pt idx="14">
                  <c:v>14153.8742</c:v>
                </c:pt>
                <c:pt idx="15">
                  <c:v>11734.475899999999</c:v>
                </c:pt>
                <c:pt idx="16">
                  <c:v>8808.3279000000002</c:v>
                </c:pt>
                <c:pt idx="17">
                  <c:v>8998.6843000000008</c:v>
                </c:pt>
                <c:pt idx="18">
                  <c:v>8046.9854999999998</c:v>
                </c:pt>
                <c:pt idx="19">
                  <c:v>7139.1139999999996</c:v>
                </c:pt>
              </c:numCache>
            </c:numRef>
          </c:val>
        </c:ser>
        <c:ser>
          <c:idx val="1"/>
          <c:order val="1"/>
          <c:tx>
            <c:strRef>
              <c:f>'oppervlakte actor'!$D$5</c:f>
              <c:strCache>
                <c:ptCount val="1"/>
                <c:pt idx="0">
                  <c:v>BBL</c:v>
                </c:pt>
              </c:strCache>
            </c:strRef>
          </c:tx>
          <c:invertIfNegative val="0"/>
          <c:cat>
            <c:strRef>
              <c:f>'oppervlakte actor'!$B$6:$B$25</c:f>
              <c:strCache>
                <c:ptCount val="20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2011</c:v>
                </c:pt>
                <c:pt idx="19">
                  <c:v>2012</c:v>
                </c:pt>
              </c:strCache>
            </c:strRef>
          </c:cat>
          <c:val>
            <c:numRef>
              <c:f>'oppervlakte actor'!$D$6:$D$25</c:f>
              <c:numCache>
                <c:formatCode>_-* #.##0_-;_-* #.##0\-;_-* "-"??_-;_-@_-</c:formatCode>
                <c:ptCount val="20"/>
                <c:pt idx="0">
                  <c:v>2203.0994999999998</c:v>
                </c:pt>
                <c:pt idx="1">
                  <c:v>1735.8351</c:v>
                </c:pt>
                <c:pt idx="2">
                  <c:v>2387.0457000000001</c:v>
                </c:pt>
                <c:pt idx="3">
                  <c:v>2618.6576</c:v>
                </c:pt>
                <c:pt idx="4">
                  <c:v>2790.0754000000002</c:v>
                </c:pt>
                <c:pt idx="5">
                  <c:v>2414.5470999999998</c:v>
                </c:pt>
                <c:pt idx="6">
                  <c:v>2984.9769000000001</c:v>
                </c:pt>
                <c:pt idx="7">
                  <c:v>3432.9621999999999</c:v>
                </c:pt>
                <c:pt idx="8">
                  <c:v>3177.4670999999998</c:v>
                </c:pt>
                <c:pt idx="9">
                  <c:v>3950.9650000000001</c:v>
                </c:pt>
                <c:pt idx="10">
                  <c:v>2733.0355</c:v>
                </c:pt>
                <c:pt idx="11">
                  <c:v>2124.0846000000001</c:v>
                </c:pt>
                <c:pt idx="12">
                  <c:v>3746.6644999999999</c:v>
                </c:pt>
                <c:pt idx="13">
                  <c:v>3390.7496999999998</c:v>
                </c:pt>
                <c:pt idx="14">
                  <c:v>2519.6215000000002</c:v>
                </c:pt>
                <c:pt idx="15">
                  <c:v>3048.4661999999998</c:v>
                </c:pt>
                <c:pt idx="16">
                  <c:v>5398.1181999999999</c:v>
                </c:pt>
                <c:pt idx="17">
                  <c:v>3188.6215000000002</c:v>
                </c:pt>
                <c:pt idx="18">
                  <c:v>1483.3516</c:v>
                </c:pt>
                <c:pt idx="19">
                  <c:v>1378.394</c:v>
                </c:pt>
              </c:numCache>
            </c:numRef>
          </c:val>
        </c:ser>
        <c:ser>
          <c:idx val="2"/>
          <c:order val="2"/>
          <c:tx>
            <c:strRef>
              <c:f>'oppervlakte actor'!$E$5</c:f>
              <c:strCache>
                <c:ptCount val="1"/>
                <c:pt idx="0">
                  <c:v>Gemeenten</c:v>
                </c:pt>
              </c:strCache>
            </c:strRef>
          </c:tx>
          <c:invertIfNegative val="0"/>
          <c:cat>
            <c:strRef>
              <c:f>'oppervlakte actor'!$B$6:$B$25</c:f>
              <c:strCache>
                <c:ptCount val="20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2011</c:v>
                </c:pt>
                <c:pt idx="19">
                  <c:v>2012</c:v>
                </c:pt>
              </c:strCache>
            </c:strRef>
          </c:cat>
          <c:val>
            <c:numRef>
              <c:f>'oppervlakte actor'!$E$6:$E$25</c:f>
              <c:numCache>
                <c:formatCode>_-* #.##0_-;_-* #.##0\-;_-* "-"??_-;_-@_-</c:formatCode>
                <c:ptCount val="20"/>
                <c:pt idx="0">
                  <c:v>3022.2184000000002</c:v>
                </c:pt>
                <c:pt idx="1">
                  <c:v>2659.2271999999998</c:v>
                </c:pt>
                <c:pt idx="2">
                  <c:v>2959.4</c:v>
                </c:pt>
                <c:pt idx="3">
                  <c:v>3155.6799000000001</c:v>
                </c:pt>
                <c:pt idx="4">
                  <c:v>2298.3154</c:v>
                </c:pt>
                <c:pt idx="5">
                  <c:v>2836.9189000000001</c:v>
                </c:pt>
                <c:pt idx="6">
                  <c:v>4574.5324000000001</c:v>
                </c:pt>
                <c:pt idx="7">
                  <c:v>4408.5456999999997</c:v>
                </c:pt>
                <c:pt idx="8">
                  <c:v>3315.0844000000002</c:v>
                </c:pt>
                <c:pt idx="9">
                  <c:v>2555.5441000000001</c:v>
                </c:pt>
                <c:pt idx="10">
                  <c:v>2770.0504999999998</c:v>
                </c:pt>
                <c:pt idx="11">
                  <c:v>2455.5009</c:v>
                </c:pt>
                <c:pt idx="12">
                  <c:v>2581.0636</c:v>
                </c:pt>
                <c:pt idx="13">
                  <c:v>2549.9171000000001</c:v>
                </c:pt>
                <c:pt idx="14">
                  <c:v>2884.4558000000002</c:v>
                </c:pt>
                <c:pt idx="15">
                  <c:v>2878.4290999999998</c:v>
                </c:pt>
                <c:pt idx="16">
                  <c:v>2636.4086000000002</c:v>
                </c:pt>
                <c:pt idx="17">
                  <c:v>1561.3620000000001</c:v>
                </c:pt>
                <c:pt idx="18">
                  <c:v>1015.3375</c:v>
                </c:pt>
                <c:pt idx="19">
                  <c:v>1717.0463999999999</c:v>
                </c:pt>
              </c:numCache>
            </c:numRef>
          </c:val>
        </c:ser>
        <c:ser>
          <c:idx val="3"/>
          <c:order val="3"/>
          <c:tx>
            <c:strRef>
              <c:f>'oppervlakte actor'!$F$5</c:f>
              <c:strCache>
                <c:ptCount val="1"/>
                <c:pt idx="0">
                  <c:v>Provincies</c:v>
                </c:pt>
              </c:strCache>
            </c:strRef>
          </c:tx>
          <c:invertIfNegative val="0"/>
          <c:cat>
            <c:strRef>
              <c:f>'oppervlakte actor'!$B$6:$B$25</c:f>
              <c:strCache>
                <c:ptCount val="20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2011</c:v>
                </c:pt>
                <c:pt idx="19">
                  <c:v>2012</c:v>
                </c:pt>
              </c:strCache>
            </c:strRef>
          </c:cat>
          <c:val>
            <c:numRef>
              <c:f>'oppervlakte actor'!$F$6:$F$25</c:f>
              <c:numCache>
                <c:formatCode>_-* #.##0_-;_-* #.##0\-;_-* "-"??_-;_-@_-</c:formatCode>
                <c:ptCount val="20"/>
                <c:pt idx="0">
                  <c:v>46.712600000000002</c:v>
                </c:pt>
                <c:pt idx="1">
                  <c:v>70.280299999999997</c:v>
                </c:pt>
                <c:pt idx="2">
                  <c:v>80.486599999999996</c:v>
                </c:pt>
                <c:pt idx="3">
                  <c:v>239.05350000000001</c:v>
                </c:pt>
                <c:pt idx="4">
                  <c:v>102.92310000000001</c:v>
                </c:pt>
                <c:pt idx="5">
                  <c:v>95.182699999999997</c:v>
                </c:pt>
                <c:pt idx="6">
                  <c:v>51.964100000000002</c:v>
                </c:pt>
                <c:pt idx="7">
                  <c:v>179.7236</c:v>
                </c:pt>
                <c:pt idx="8">
                  <c:v>206.0959</c:v>
                </c:pt>
                <c:pt idx="9">
                  <c:v>212.61060000000001</c:v>
                </c:pt>
                <c:pt idx="10">
                  <c:v>173.08789999999999</c:v>
                </c:pt>
                <c:pt idx="11">
                  <c:v>263.66550000000001</c:v>
                </c:pt>
                <c:pt idx="12">
                  <c:v>166.98779999999999</c:v>
                </c:pt>
                <c:pt idx="13">
                  <c:v>275.01029999999997</c:v>
                </c:pt>
                <c:pt idx="14">
                  <c:v>428.57679999999999</c:v>
                </c:pt>
                <c:pt idx="15">
                  <c:v>1577.7728999999999</c:v>
                </c:pt>
                <c:pt idx="16">
                  <c:v>1131.6453000000001</c:v>
                </c:pt>
                <c:pt idx="17">
                  <c:v>1594.3132000000001</c:v>
                </c:pt>
                <c:pt idx="18">
                  <c:v>753.52189999999996</c:v>
                </c:pt>
                <c:pt idx="19">
                  <c:v>908.64779999999996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0177024"/>
        <c:axId val="40277120"/>
      </c:barChart>
      <c:catAx>
        <c:axId val="40177024"/>
        <c:scaling>
          <c:orientation val="minMax"/>
        </c:scaling>
        <c:delete val="0"/>
        <c:axPos val="b"/>
        <c:majorTickMark val="out"/>
        <c:minorTickMark val="none"/>
        <c:tickLblPos val="nextTo"/>
        <c:crossAx val="40277120"/>
        <c:crosses val="autoZero"/>
        <c:auto val="1"/>
        <c:lblAlgn val="ctr"/>
        <c:lblOffset val="100"/>
        <c:noMultiLvlLbl val="0"/>
      </c:catAx>
      <c:valAx>
        <c:axId val="40277120"/>
        <c:scaling>
          <c:orientation val="minMax"/>
        </c:scaling>
        <c:delete val="0"/>
        <c:axPos val="l"/>
        <c:majorGridlines/>
        <c:numFmt formatCode="_-* #.##0_-;_-* #.##0\-;_-* &quot;-&quot;??_-;_-@_-" sourceLinked="1"/>
        <c:majorTickMark val="out"/>
        <c:minorTickMark val="none"/>
        <c:tickLblPos val="nextTo"/>
        <c:crossAx val="40177024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'oppervlakte actor'!$D$27</c:f>
              <c:strCache>
                <c:ptCount val="1"/>
                <c:pt idx="0">
                  <c:v>Overig</c:v>
                </c:pt>
              </c:strCache>
            </c:strRef>
          </c:tx>
          <c:invertIfNegative val="0"/>
          <c:cat>
            <c:strRef>
              <c:f>'oppervlakte actor'!$C$28:$C$47</c:f>
              <c:strCache>
                <c:ptCount val="20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2011</c:v>
                </c:pt>
                <c:pt idx="19">
                  <c:v>2012</c:v>
                </c:pt>
              </c:strCache>
            </c:strRef>
          </c:cat>
          <c:val>
            <c:numRef>
              <c:f>'oppervlakte actor'!$D$28:$D$47</c:f>
              <c:numCache>
                <c:formatCode>_-* #.##0_-;_-* #.##0\-;_-* "-"??_-;_-@_-</c:formatCode>
                <c:ptCount val="20"/>
                <c:pt idx="0">
                  <c:v>50900.830300000001</c:v>
                </c:pt>
                <c:pt idx="1">
                  <c:v>58107.416400000002</c:v>
                </c:pt>
                <c:pt idx="2">
                  <c:v>46433.400600000001</c:v>
                </c:pt>
                <c:pt idx="3">
                  <c:v>56703.56</c:v>
                </c:pt>
                <c:pt idx="4">
                  <c:v>48583.984600000003</c:v>
                </c:pt>
                <c:pt idx="5">
                  <c:v>55934.497600000002</c:v>
                </c:pt>
                <c:pt idx="6">
                  <c:v>63853.403700000003</c:v>
                </c:pt>
                <c:pt idx="7">
                  <c:v>71399.608300000007</c:v>
                </c:pt>
                <c:pt idx="8">
                  <c:v>52615.3995</c:v>
                </c:pt>
                <c:pt idx="9">
                  <c:v>40162.890399999997</c:v>
                </c:pt>
                <c:pt idx="10">
                  <c:v>34383.017999999996</c:v>
                </c:pt>
                <c:pt idx="11">
                  <c:v>40057.077799999999</c:v>
                </c:pt>
                <c:pt idx="12">
                  <c:v>43500.794199999997</c:v>
                </c:pt>
                <c:pt idx="13">
                  <c:v>41020.265800000001</c:v>
                </c:pt>
                <c:pt idx="14">
                  <c:v>55579.805099999998</c:v>
                </c:pt>
                <c:pt idx="15">
                  <c:v>51750.805200000003</c:v>
                </c:pt>
                <c:pt idx="16">
                  <c:v>36714.369599999998</c:v>
                </c:pt>
                <c:pt idx="17">
                  <c:v>33764.172500000001</c:v>
                </c:pt>
                <c:pt idx="18">
                  <c:v>34093.026599999997</c:v>
                </c:pt>
                <c:pt idx="19">
                  <c:v>32440.911100000001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2293504"/>
        <c:axId val="73424896"/>
      </c:barChart>
      <c:catAx>
        <c:axId val="42293504"/>
        <c:scaling>
          <c:orientation val="minMax"/>
        </c:scaling>
        <c:delete val="0"/>
        <c:axPos val="b"/>
        <c:majorTickMark val="out"/>
        <c:minorTickMark val="none"/>
        <c:tickLblPos val="nextTo"/>
        <c:crossAx val="73424896"/>
        <c:crosses val="autoZero"/>
        <c:auto val="1"/>
        <c:lblAlgn val="ctr"/>
        <c:lblOffset val="100"/>
        <c:noMultiLvlLbl val="0"/>
      </c:catAx>
      <c:valAx>
        <c:axId val="73424896"/>
        <c:scaling>
          <c:orientation val="minMax"/>
          <c:max val="80000"/>
          <c:min val="0"/>
        </c:scaling>
        <c:delete val="0"/>
        <c:axPos val="l"/>
        <c:majorGridlines/>
        <c:numFmt formatCode="_-* #.##0_-;_-* #.##0\-;_-* &quot;-&quot;??_-;_-@_-" sourceLinked="1"/>
        <c:majorTickMark val="out"/>
        <c:minorTickMark val="none"/>
        <c:tickLblPos val="nextTo"/>
        <c:crossAx val="42293504"/>
        <c:crosses val="autoZero"/>
        <c:crossBetween val="between"/>
        <c:majorUnit val="10000"/>
        <c:minorUnit val="2000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6319134350630457E-2"/>
          <c:y val="4.9842052186224811E-2"/>
          <c:w val="0.90935496699276197"/>
          <c:h val="0.8756988505530317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'Figuur 6.5'!$C$2</c:f>
              <c:strCache>
                <c:ptCount val="1"/>
                <c:pt idx="0">
                  <c:v>Prijs onverpacht los land</c:v>
                </c:pt>
              </c:strCache>
            </c:strRef>
          </c:tx>
          <c:spPr>
            <a:solidFill>
              <a:schemeClr val="accent1"/>
            </a:solidFill>
            <a:ln w="12700">
              <a:noFill/>
              <a:prstDash val="solid"/>
            </a:ln>
          </c:spPr>
          <c:invertIfNegative val="0"/>
          <c:cat>
            <c:strRef>
              <c:f>'Figuur 6.5'!$B$3:$B$50</c:f>
              <c:strCache>
                <c:ptCount val="48"/>
                <c:pt idx="0">
                  <c:v>65</c:v>
                </c:pt>
                <c:pt idx="1">
                  <c:v>66</c:v>
                </c:pt>
                <c:pt idx="2">
                  <c:v>67</c:v>
                </c:pt>
                <c:pt idx="3">
                  <c:v>68</c:v>
                </c:pt>
                <c:pt idx="4">
                  <c:v>69</c:v>
                </c:pt>
                <c:pt idx="5">
                  <c:v>70</c:v>
                </c:pt>
                <c:pt idx="6">
                  <c:v>71</c:v>
                </c:pt>
                <c:pt idx="7">
                  <c:v>72</c:v>
                </c:pt>
                <c:pt idx="8">
                  <c:v>73</c:v>
                </c:pt>
                <c:pt idx="9">
                  <c:v>74</c:v>
                </c:pt>
                <c:pt idx="10">
                  <c:v>75</c:v>
                </c:pt>
                <c:pt idx="11">
                  <c:v>76</c:v>
                </c:pt>
                <c:pt idx="12">
                  <c:v>77</c:v>
                </c:pt>
                <c:pt idx="13">
                  <c:v>78</c:v>
                </c:pt>
                <c:pt idx="14">
                  <c:v>79</c:v>
                </c:pt>
                <c:pt idx="15">
                  <c:v>80</c:v>
                </c:pt>
                <c:pt idx="16">
                  <c:v>81</c:v>
                </c:pt>
                <c:pt idx="17">
                  <c:v>82</c:v>
                </c:pt>
                <c:pt idx="18">
                  <c:v>83</c:v>
                </c:pt>
                <c:pt idx="19">
                  <c:v>84</c:v>
                </c:pt>
                <c:pt idx="20">
                  <c:v>85</c:v>
                </c:pt>
                <c:pt idx="21">
                  <c:v>86</c:v>
                </c:pt>
                <c:pt idx="22">
                  <c:v>87</c:v>
                </c:pt>
                <c:pt idx="23">
                  <c:v>88</c:v>
                </c:pt>
                <c:pt idx="24">
                  <c:v>89</c:v>
                </c:pt>
                <c:pt idx="25">
                  <c:v>90</c:v>
                </c:pt>
                <c:pt idx="26">
                  <c:v>91</c:v>
                </c:pt>
                <c:pt idx="27">
                  <c:v>92</c:v>
                </c:pt>
                <c:pt idx="28">
                  <c:v>93</c:v>
                </c:pt>
                <c:pt idx="29">
                  <c:v>94</c:v>
                </c:pt>
                <c:pt idx="30">
                  <c:v>95</c:v>
                </c:pt>
                <c:pt idx="31">
                  <c:v>96</c:v>
                </c:pt>
                <c:pt idx="32">
                  <c:v>97</c:v>
                </c:pt>
                <c:pt idx="33">
                  <c:v>98</c:v>
                </c:pt>
                <c:pt idx="34">
                  <c:v>99</c:v>
                </c:pt>
                <c:pt idx="35">
                  <c:v>00</c:v>
                </c:pt>
                <c:pt idx="36">
                  <c:v>01</c:v>
                </c:pt>
                <c:pt idx="37">
                  <c:v>02</c:v>
                </c:pt>
                <c:pt idx="38">
                  <c:v>03</c:v>
                </c:pt>
                <c:pt idx="39">
                  <c:v>04</c:v>
                </c:pt>
                <c:pt idx="40">
                  <c:v>05</c:v>
                </c:pt>
                <c:pt idx="41">
                  <c:v>06</c:v>
                </c:pt>
                <c:pt idx="42">
                  <c:v>07</c:v>
                </c:pt>
                <c:pt idx="43">
                  <c:v>08</c:v>
                </c:pt>
                <c:pt idx="44">
                  <c:v>09</c:v>
                </c:pt>
                <c:pt idx="45">
                  <c:v>10</c:v>
                </c:pt>
                <c:pt idx="46">
                  <c:v>11</c:v>
                </c:pt>
                <c:pt idx="47">
                  <c:v>12</c:v>
                </c:pt>
              </c:strCache>
            </c:strRef>
          </c:cat>
          <c:val>
            <c:numRef>
              <c:f>'Figuur 6.5'!$C$3:$C$50</c:f>
              <c:numCache>
                <c:formatCode>0</c:formatCode>
                <c:ptCount val="48"/>
                <c:pt idx="0">
                  <c:v>3790.9090909090905</c:v>
                </c:pt>
                <c:pt idx="1">
                  <c:v>3736.363636363636</c:v>
                </c:pt>
                <c:pt idx="2">
                  <c:v>3750</c:v>
                </c:pt>
                <c:pt idx="3">
                  <c:v>3872.7272727272725</c:v>
                </c:pt>
                <c:pt idx="4">
                  <c:v>4204.545454545454</c:v>
                </c:pt>
                <c:pt idx="5">
                  <c:v>4204.545454545454</c:v>
                </c:pt>
                <c:pt idx="6">
                  <c:v>4245.454545454545</c:v>
                </c:pt>
                <c:pt idx="7">
                  <c:v>4731.8181818181811</c:v>
                </c:pt>
                <c:pt idx="8">
                  <c:v>5890.9090909090901</c:v>
                </c:pt>
                <c:pt idx="9">
                  <c:v>6718.181818181818</c:v>
                </c:pt>
                <c:pt idx="10">
                  <c:v>8536.363636363636</c:v>
                </c:pt>
                <c:pt idx="11">
                  <c:v>13477.272727272726</c:v>
                </c:pt>
                <c:pt idx="12">
                  <c:v>18477.272727272724</c:v>
                </c:pt>
                <c:pt idx="13">
                  <c:v>18840.909090909088</c:v>
                </c:pt>
                <c:pt idx="14">
                  <c:v>17263.636363636364</c:v>
                </c:pt>
                <c:pt idx="15">
                  <c:v>16227.272727272726</c:v>
                </c:pt>
                <c:pt idx="16">
                  <c:v>13045.454545454544</c:v>
                </c:pt>
                <c:pt idx="17">
                  <c:v>11454.545454545454</c:v>
                </c:pt>
                <c:pt idx="18">
                  <c:v>13181.81818181818</c:v>
                </c:pt>
                <c:pt idx="19">
                  <c:v>15136.363636363636</c:v>
                </c:pt>
                <c:pt idx="20">
                  <c:v>16954.545454545452</c:v>
                </c:pt>
                <c:pt idx="21">
                  <c:v>18272.727272727272</c:v>
                </c:pt>
                <c:pt idx="22">
                  <c:v>16363.636363636362</c:v>
                </c:pt>
                <c:pt idx="23">
                  <c:v>15181.81818181818</c:v>
                </c:pt>
                <c:pt idx="24">
                  <c:v>15409.090909090908</c:v>
                </c:pt>
                <c:pt idx="25">
                  <c:v>18227.272727272724</c:v>
                </c:pt>
                <c:pt idx="26">
                  <c:v>17272.727272727272</c:v>
                </c:pt>
                <c:pt idx="27">
                  <c:v>18000</c:v>
                </c:pt>
                <c:pt idx="28">
                  <c:v>17590.909090909088</c:v>
                </c:pt>
                <c:pt idx="29">
                  <c:v>17500</c:v>
                </c:pt>
                <c:pt idx="30">
                  <c:v>18000</c:v>
                </c:pt>
                <c:pt idx="31">
                  <c:v>19727.272727272724</c:v>
                </c:pt>
                <c:pt idx="32">
                  <c:v>21991</c:v>
                </c:pt>
                <c:pt idx="33">
                  <c:v>24507</c:v>
                </c:pt>
                <c:pt idx="34">
                  <c:v>29886</c:v>
                </c:pt>
                <c:pt idx="35">
                  <c:v>35795</c:v>
                </c:pt>
                <c:pt idx="36">
                  <c:v>37322</c:v>
                </c:pt>
                <c:pt idx="37">
                  <c:v>35363</c:v>
                </c:pt>
                <c:pt idx="38">
                  <c:v>31943</c:v>
                </c:pt>
                <c:pt idx="39">
                  <c:v>29380</c:v>
                </c:pt>
                <c:pt idx="40">
                  <c:v>28962</c:v>
                </c:pt>
                <c:pt idx="41">
                  <c:v>29949</c:v>
                </c:pt>
                <c:pt idx="42">
                  <c:v>34000</c:v>
                </c:pt>
                <c:pt idx="43">
                  <c:v>41459</c:v>
                </c:pt>
                <c:pt idx="44">
                  <c:v>45797</c:v>
                </c:pt>
                <c:pt idx="45">
                  <c:v>46516</c:v>
                </c:pt>
                <c:pt idx="46">
                  <c:v>47071</c:v>
                </c:pt>
                <c:pt idx="47">
                  <c:v>49264</c:v>
                </c:pt>
              </c:numCache>
            </c:numRef>
          </c:val>
        </c:ser>
        <c:ser>
          <c:idx val="1"/>
          <c:order val="1"/>
          <c:tx>
            <c:strRef>
              <c:f>'Figuur 6.5'!$D$2</c:f>
              <c:strCache>
                <c:ptCount val="1"/>
                <c:pt idx="0">
                  <c:v>Prijs verpacht los land</c:v>
                </c:pt>
              </c:strCache>
            </c:strRef>
          </c:tx>
          <c:spPr>
            <a:ln>
              <a:noFill/>
            </a:ln>
          </c:spPr>
          <c:invertIfNegative val="1"/>
          <c:cat>
            <c:strRef>
              <c:f>'Figuur 6.5'!$B$3:$B$50</c:f>
              <c:strCache>
                <c:ptCount val="48"/>
                <c:pt idx="0">
                  <c:v>65</c:v>
                </c:pt>
                <c:pt idx="1">
                  <c:v>66</c:v>
                </c:pt>
                <c:pt idx="2">
                  <c:v>67</c:v>
                </c:pt>
                <c:pt idx="3">
                  <c:v>68</c:v>
                </c:pt>
                <c:pt idx="4">
                  <c:v>69</c:v>
                </c:pt>
                <c:pt idx="5">
                  <c:v>70</c:v>
                </c:pt>
                <c:pt idx="6">
                  <c:v>71</c:v>
                </c:pt>
                <c:pt idx="7">
                  <c:v>72</c:v>
                </c:pt>
                <c:pt idx="8">
                  <c:v>73</c:v>
                </c:pt>
                <c:pt idx="9">
                  <c:v>74</c:v>
                </c:pt>
                <c:pt idx="10">
                  <c:v>75</c:v>
                </c:pt>
                <c:pt idx="11">
                  <c:v>76</c:v>
                </c:pt>
                <c:pt idx="12">
                  <c:v>77</c:v>
                </c:pt>
                <c:pt idx="13">
                  <c:v>78</c:v>
                </c:pt>
                <c:pt idx="14">
                  <c:v>79</c:v>
                </c:pt>
                <c:pt idx="15">
                  <c:v>80</c:v>
                </c:pt>
                <c:pt idx="16">
                  <c:v>81</c:v>
                </c:pt>
                <c:pt idx="17">
                  <c:v>82</c:v>
                </c:pt>
                <c:pt idx="18">
                  <c:v>83</c:v>
                </c:pt>
                <c:pt idx="19">
                  <c:v>84</c:v>
                </c:pt>
                <c:pt idx="20">
                  <c:v>85</c:v>
                </c:pt>
                <c:pt idx="21">
                  <c:v>86</c:v>
                </c:pt>
                <c:pt idx="22">
                  <c:v>87</c:v>
                </c:pt>
                <c:pt idx="23">
                  <c:v>88</c:v>
                </c:pt>
                <c:pt idx="24">
                  <c:v>89</c:v>
                </c:pt>
                <c:pt idx="25">
                  <c:v>90</c:v>
                </c:pt>
                <c:pt idx="26">
                  <c:v>91</c:v>
                </c:pt>
                <c:pt idx="27">
                  <c:v>92</c:v>
                </c:pt>
                <c:pt idx="28">
                  <c:v>93</c:v>
                </c:pt>
                <c:pt idx="29">
                  <c:v>94</c:v>
                </c:pt>
                <c:pt idx="30">
                  <c:v>95</c:v>
                </c:pt>
                <c:pt idx="31">
                  <c:v>96</c:v>
                </c:pt>
                <c:pt idx="32">
                  <c:v>97</c:v>
                </c:pt>
                <c:pt idx="33">
                  <c:v>98</c:v>
                </c:pt>
                <c:pt idx="34">
                  <c:v>99</c:v>
                </c:pt>
                <c:pt idx="35">
                  <c:v>00</c:v>
                </c:pt>
                <c:pt idx="36">
                  <c:v>01</c:v>
                </c:pt>
                <c:pt idx="37">
                  <c:v>02</c:v>
                </c:pt>
                <c:pt idx="38">
                  <c:v>03</c:v>
                </c:pt>
                <c:pt idx="39">
                  <c:v>04</c:v>
                </c:pt>
                <c:pt idx="40">
                  <c:v>05</c:v>
                </c:pt>
                <c:pt idx="41">
                  <c:v>06</c:v>
                </c:pt>
                <c:pt idx="42">
                  <c:v>07</c:v>
                </c:pt>
                <c:pt idx="43">
                  <c:v>08</c:v>
                </c:pt>
                <c:pt idx="44">
                  <c:v>09</c:v>
                </c:pt>
                <c:pt idx="45">
                  <c:v>10</c:v>
                </c:pt>
                <c:pt idx="46">
                  <c:v>11</c:v>
                </c:pt>
                <c:pt idx="47">
                  <c:v>12</c:v>
                </c:pt>
              </c:strCache>
            </c:strRef>
          </c:cat>
          <c:val>
            <c:numRef>
              <c:f>'Figuur 6.5'!$D$3:$D$50</c:f>
              <c:numCache>
                <c:formatCode>General</c:formatCode>
                <c:ptCount val="48"/>
                <c:pt idx="0">
                  <c:v>2848</c:v>
                </c:pt>
                <c:pt idx="1">
                  <c:v>2939</c:v>
                </c:pt>
                <c:pt idx="2">
                  <c:v>2979</c:v>
                </c:pt>
                <c:pt idx="3">
                  <c:v>2981</c:v>
                </c:pt>
                <c:pt idx="4">
                  <c:v>3034</c:v>
                </c:pt>
                <c:pt idx="5">
                  <c:v>3066</c:v>
                </c:pt>
                <c:pt idx="6">
                  <c:v>3094</c:v>
                </c:pt>
                <c:pt idx="7">
                  <c:v>3297</c:v>
                </c:pt>
                <c:pt idx="8">
                  <c:v>3839</c:v>
                </c:pt>
                <c:pt idx="9">
                  <c:v>4436</c:v>
                </c:pt>
                <c:pt idx="10">
                  <c:v>5190</c:v>
                </c:pt>
                <c:pt idx="11">
                  <c:v>6816</c:v>
                </c:pt>
                <c:pt idx="12">
                  <c:v>9736</c:v>
                </c:pt>
                <c:pt idx="13">
                  <c:v>11847</c:v>
                </c:pt>
                <c:pt idx="14">
                  <c:v>11521</c:v>
                </c:pt>
                <c:pt idx="15">
                  <c:v>10376</c:v>
                </c:pt>
                <c:pt idx="16">
                  <c:v>8697</c:v>
                </c:pt>
                <c:pt idx="17">
                  <c:v>7971</c:v>
                </c:pt>
                <c:pt idx="18">
                  <c:v>9030</c:v>
                </c:pt>
                <c:pt idx="19">
                  <c:v>9060</c:v>
                </c:pt>
                <c:pt idx="20">
                  <c:v>8471</c:v>
                </c:pt>
                <c:pt idx="21">
                  <c:v>9575</c:v>
                </c:pt>
                <c:pt idx="22">
                  <c:v>9045</c:v>
                </c:pt>
                <c:pt idx="23">
                  <c:v>8410</c:v>
                </c:pt>
                <c:pt idx="24">
                  <c:v>8607</c:v>
                </c:pt>
                <c:pt idx="25">
                  <c:v>8834</c:v>
                </c:pt>
                <c:pt idx="26">
                  <c:v>9302</c:v>
                </c:pt>
                <c:pt idx="27">
                  <c:v>9469</c:v>
                </c:pt>
                <c:pt idx="28">
                  <c:v>8955</c:v>
                </c:pt>
                <c:pt idx="29">
                  <c:v>9529</c:v>
                </c:pt>
                <c:pt idx="30">
                  <c:v>9242</c:v>
                </c:pt>
                <c:pt idx="31">
                  <c:v>10180</c:v>
                </c:pt>
                <c:pt idx="32">
                  <c:v>11511</c:v>
                </c:pt>
                <c:pt idx="33">
                  <c:v>12679</c:v>
                </c:pt>
                <c:pt idx="34">
                  <c:v>15514</c:v>
                </c:pt>
                <c:pt idx="35">
                  <c:v>18129</c:v>
                </c:pt>
                <c:pt idx="36">
                  <c:v>18481</c:v>
                </c:pt>
                <c:pt idx="37">
                  <c:v>19407</c:v>
                </c:pt>
                <c:pt idx="38">
                  <c:v>16349</c:v>
                </c:pt>
                <c:pt idx="39">
                  <c:v>13982</c:v>
                </c:pt>
                <c:pt idx="40">
                  <c:v>15479</c:v>
                </c:pt>
                <c:pt idx="41">
                  <c:v>15533</c:v>
                </c:pt>
                <c:pt idx="42">
                  <c:v>17667</c:v>
                </c:pt>
                <c:pt idx="43">
                  <c:v>20591</c:v>
                </c:pt>
                <c:pt idx="44">
                  <c:v>21504</c:v>
                </c:pt>
                <c:pt idx="45">
                  <c:v>22830</c:v>
                </c:pt>
                <c:pt idx="46">
                  <c:v>24109</c:v>
                </c:pt>
                <c:pt idx="47">
                  <c:v>31477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6206464"/>
        <c:axId val="36208000"/>
      </c:barChart>
      <c:catAx>
        <c:axId val="362064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/>
            </a:pPr>
            <a:endParaRPr lang="en-US"/>
          </a:p>
        </c:txPr>
        <c:crossAx val="36208000"/>
        <c:crosses val="autoZero"/>
        <c:auto val="1"/>
        <c:lblAlgn val="ctr"/>
        <c:lblOffset val="100"/>
        <c:tickLblSkip val="2"/>
        <c:tickMarkSkip val="1"/>
        <c:noMultiLvlLbl val="0"/>
      </c:catAx>
      <c:valAx>
        <c:axId val="36208000"/>
        <c:scaling>
          <c:orientation val="minMax"/>
        </c:scaling>
        <c:delete val="0"/>
        <c:axPos val="l"/>
        <c:majorGridlines>
          <c:spPr>
            <a:ln w="3175">
              <a:solidFill>
                <a:schemeClr val="bg1">
                  <a:lumMod val="50000"/>
                </a:schemeClr>
              </a:solidFill>
              <a:prstDash val="solid"/>
            </a:ln>
          </c:spPr>
        </c:majorGridlines>
        <c:numFmt formatCode="General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/>
            </a:pPr>
            <a:endParaRPr lang="en-US"/>
          </a:p>
        </c:txPr>
        <c:crossAx val="36206464"/>
        <c:crosses val="autoZero"/>
        <c:crossBetween val="between"/>
        <c:minorUnit val="5000"/>
      </c:valAx>
      <c:spPr>
        <a:noFill/>
        <a:ln w="12700">
          <a:solidFill>
            <a:schemeClr val="bg1">
              <a:lumMod val="50000"/>
            </a:schemeClr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16911764705882354"/>
          <c:y val="0.14507772020725387"/>
          <c:w val="0.32224285514265982"/>
          <c:h val="0.22593479657741186"/>
        </c:manualLayout>
      </c:layout>
      <c:overlay val="1"/>
      <c:spPr>
        <a:solidFill>
          <a:srgbClr val="FFFFFF"/>
        </a:solidFill>
        <a:ln w="3175">
          <a:solidFill>
            <a:srgbClr val="000000"/>
          </a:solidFill>
        </a:ln>
      </c:spPr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noFill/>
      <a:prstDash val="solid"/>
    </a:ln>
  </c:spPr>
  <c:txPr>
    <a:bodyPr/>
    <a:lstStyle/>
    <a:p>
      <a:pPr>
        <a:defRPr sz="700" b="0" i="0" u="none" strike="noStrike" baseline="0">
          <a:solidFill>
            <a:srgbClr val="000000"/>
          </a:solidFill>
          <a:latin typeface="Verdana"/>
          <a:ea typeface="Verdana"/>
          <a:cs typeface="Verdana"/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0723931966306747E-2"/>
          <c:y val="5.6517159721781215E-2"/>
          <c:w val="0.90476190476190477"/>
          <c:h val="0.87353629976580793"/>
        </c:manualLayout>
      </c:layout>
      <c:lineChart>
        <c:grouping val="standard"/>
        <c:varyColors val="0"/>
        <c:ser>
          <c:idx val="0"/>
          <c:order val="0"/>
          <c:tx>
            <c:strRef>
              <c:f>'Figuur 3 ntw en grondprijs'!$C$1</c:f>
              <c:strCache>
                <c:ptCount val="1"/>
                <c:pt idx="0">
                  <c:v>Prijs onverpacht gras- en bouwland</c:v>
                </c:pt>
              </c:strCache>
            </c:strRef>
          </c:tx>
          <c:spPr>
            <a:ln w="25400">
              <a:solidFill>
                <a:srgbClr val="3366FF"/>
              </a:solidFill>
              <a:prstDash val="solid"/>
            </a:ln>
          </c:spPr>
          <c:marker>
            <c:symbol val="none"/>
          </c:marker>
          <c:cat>
            <c:strRef>
              <c:f>'Figuur 3 ntw en grondprijs'!$A$2:$A$44</c:f>
              <c:strCache>
                <c:ptCount val="43"/>
                <c:pt idx="0">
                  <c:v>70</c:v>
                </c:pt>
                <c:pt idx="1">
                  <c:v>71</c:v>
                </c:pt>
                <c:pt idx="2">
                  <c:v>72</c:v>
                </c:pt>
                <c:pt idx="3">
                  <c:v>73</c:v>
                </c:pt>
                <c:pt idx="4">
                  <c:v>74</c:v>
                </c:pt>
                <c:pt idx="5">
                  <c:v>75</c:v>
                </c:pt>
                <c:pt idx="6">
                  <c:v>76</c:v>
                </c:pt>
                <c:pt idx="7">
                  <c:v>77</c:v>
                </c:pt>
                <c:pt idx="8">
                  <c:v>78</c:v>
                </c:pt>
                <c:pt idx="9">
                  <c:v>79</c:v>
                </c:pt>
                <c:pt idx="10">
                  <c:v>80</c:v>
                </c:pt>
                <c:pt idx="11">
                  <c:v>81</c:v>
                </c:pt>
                <c:pt idx="12">
                  <c:v>82</c:v>
                </c:pt>
                <c:pt idx="13">
                  <c:v>83</c:v>
                </c:pt>
                <c:pt idx="14">
                  <c:v>84</c:v>
                </c:pt>
                <c:pt idx="15">
                  <c:v>85</c:v>
                </c:pt>
                <c:pt idx="16">
                  <c:v>86</c:v>
                </c:pt>
                <c:pt idx="17">
                  <c:v>87</c:v>
                </c:pt>
                <c:pt idx="18">
                  <c:v>88</c:v>
                </c:pt>
                <c:pt idx="19">
                  <c:v>89</c:v>
                </c:pt>
                <c:pt idx="20">
                  <c:v>90</c:v>
                </c:pt>
                <c:pt idx="21">
                  <c:v>91</c:v>
                </c:pt>
                <c:pt idx="22">
                  <c:v>92</c:v>
                </c:pt>
                <c:pt idx="23">
                  <c:v>93</c:v>
                </c:pt>
                <c:pt idx="24">
                  <c:v>94</c:v>
                </c:pt>
                <c:pt idx="25">
                  <c:v>95</c:v>
                </c:pt>
                <c:pt idx="26">
                  <c:v>96</c:v>
                </c:pt>
                <c:pt idx="27">
                  <c:v>97</c:v>
                </c:pt>
                <c:pt idx="28">
                  <c:v>98</c:v>
                </c:pt>
                <c:pt idx="29">
                  <c:v>99</c:v>
                </c:pt>
                <c:pt idx="30">
                  <c:v>00</c:v>
                </c:pt>
                <c:pt idx="31">
                  <c:v>01</c:v>
                </c:pt>
                <c:pt idx="32">
                  <c:v>02</c:v>
                </c:pt>
                <c:pt idx="33">
                  <c:v>03</c:v>
                </c:pt>
                <c:pt idx="34">
                  <c:v>04</c:v>
                </c:pt>
                <c:pt idx="35">
                  <c:v>05</c:v>
                </c:pt>
                <c:pt idx="36">
                  <c:v>06</c:v>
                </c:pt>
                <c:pt idx="37">
                  <c:v>07</c:v>
                </c:pt>
                <c:pt idx="38">
                  <c:v>08</c:v>
                </c:pt>
                <c:pt idx="39">
                  <c:v>09</c:v>
                </c:pt>
                <c:pt idx="40">
                  <c:v>10</c:v>
                </c:pt>
                <c:pt idx="41">
                  <c:v>11</c:v>
                </c:pt>
                <c:pt idx="42">
                  <c:v>12</c:v>
                </c:pt>
              </c:strCache>
            </c:strRef>
          </c:cat>
          <c:val>
            <c:numRef>
              <c:f>'Figuur 3 ntw en grondprijs'!$C$2:$C$44</c:f>
              <c:numCache>
                <c:formatCode>0</c:formatCode>
                <c:ptCount val="43"/>
                <c:pt idx="0">
                  <c:v>100</c:v>
                </c:pt>
                <c:pt idx="1">
                  <c:v>100.97297297297298</c:v>
                </c:pt>
                <c:pt idx="2">
                  <c:v>112.54054054054055</c:v>
                </c:pt>
                <c:pt idx="3">
                  <c:v>140.1081081081081</c:v>
                </c:pt>
                <c:pt idx="4">
                  <c:v>159.7837837837838</c:v>
                </c:pt>
                <c:pt idx="5">
                  <c:v>203.02702702702703</c:v>
                </c:pt>
                <c:pt idx="6">
                  <c:v>320.54054054054058</c:v>
                </c:pt>
                <c:pt idx="7">
                  <c:v>439.45945945945948</c:v>
                </c:pt>
                <c:pt idx="8">
                  <c:v>448.10810810810813</c:v>
                </c:pt>
                <c:pt idx="9">
                  <c:v>410.59459459459464</c:v>
                </c:pt>
                <c:pt idx="10">
                  <c:v>385.94594594594594</c:v>
                </c:pt>
                <c:pt idx="11">
                  <c:v>310.27027027027026</c:v>
                </c:pt>
                <c:pt idx="12">
                  <c:v>272.43243243243245</c:v>
                </c:pt>
                <c:pt idx="13">
                  <c:v>313.51351351351349</c:v>
                </c:pt>
                <c:pt idx="14">
                  <c:v>360</c:v>
                </c:pt>
                <c:pt idx="15">
                  <c:v>403.24324324324323</c:v>
                </c:pt>
                <c:pt idx="16">
                  <c:v>434.59459459459458</c:v>
                </c:pt>
                <c:pt idx="17">
                  <c:v>389.18918918918922</c:v>
                </c:pt>
                <c:pt idx="18">
                  <c:v>361.08108108108109</c:v>
                </c:pt>
                <c:pt idx="19">
                  <c:v>366.48648648648651</c:v>
                </c:pt>
                <c:pt idx="20">
                  <c:v>433.51351351351354</c:v>
                </c:pt>
                <c:pt idx="21">
                  <c:v>410.81081081081089</c:v>
                </c:pt>
                <c:pt idx="22">
                  <c:v>428.10810810810818</c:v>
                </c:pt>
                <c:pt idx="23">
                  <c:v>418.37837837837839</c:v>
                </c:pt>
                <c:pt idx="24">
                  <c:v>416.21621621621625</c:v>
                </c:pt>
                <c:pt idx="25">
                  <c:v>428.10810810810818</c:v>
                </c:pt>
                <c:pt idx="26">
                  <c:v>469.18918918918916</c:v>
                </c:pt>
                <c:pt idx="27">
                  <c:v>523.0291891891892</c:v>
                </c:pt>
                <c:pt idx="28">
                  <c:v>582.86918918918923</c:v>
                </c:pt>
                <c:pt idx="29">
                  <c:v>710.80216216216229</c:v>
                </c:pt>
                <c:pt idx="30">
                  <c:v>851.34054054054059</c:v>
                </c:pt>
                <c:pt idx="31">
                  <c:v>887.65837837837842</c:v>
                </c:pt>
                <c:pt idx="32">
                  <c:v>841.06594594594594</c:v>
                </c:pt>
                <c:pt idx="33">
                  <c:v>759.72540540540547</c:v>
                </c:pt>
                <c:pt idx="34">
                  <c:v>698.76756756756765</c:v>
                </c:pt>
                <c:pt idx="35">
                  <c:v>688.82594594594605</c:v>
                </c:pt>
                <c:pt idx="36">
                  <c:v>712.30054054054062</c:v>
                </c:pt>
                <c:pt idx="37">
                  <c:v>808.64864864864876</c:v>
                </c:pt>
                <c:pt idx="38">
                  <c:v>986.05189189189207</c:v>
                </c:pt>
                <c:pt idx="39">
                  <c:v>1089.225945945946</c:v>
                </c:pt>
                <c:pt idx="40">
                  <c:v>1106.3264864864866</c:v>
                </c:pt>
                <c:pt idx="41">
                  <c:v>1119.5264864864866</c:v>
                </c:pt>
                <c:pt idx="42">
                  <c:v>1171.6843243243245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'Figuur 3 ntw en grondprijs'!$D$1</c:f>
              <c:strCache>
                <c:ptCount val="1"/>
                <c:pt idx="0">
                  <c:v>Netto toegevoegde waarde melkveehouderij</c:v>
                </c:pt>
              </c:strCache>
            </c:strRef>
          </c:tx>
          <c:spPr>
            <a:ln w="25400">
              <a:solidFill>
                <a:srgbClr val="339966"/>
              </a:solidFill>
              <a:prstDash val="solid"/>
            </a:ln>
          </c:spPr>
          <c:marker>
            <c:symbol val="none"/>
          </c:marker>
          <c:cat>
            <c:strRef>
              <c:f>'Figuur 3 ntw en grondprijs'!$A$2:$A$44</c:f>
              <c:strCache>
                <c:ptCount val="43"/>
                <c:pt idx="0">
                  <c:v>70</c:v>
                </c:pt>
                <c:pt idx="1">
                  <c:v>71</c:v>
                </c:pt>
                <c:pt idx="2">
                  <c:v>72</c:v>
                </c:pt>
                <c:pt idx="3">
                  <c:v>73</c:v>
                </c:pt>
                <c:pt idx="4">
                  <c:v>74</c:v>
                </c:pt>
                <c:pt idx="5">
                  <c:v>75</c:v>
                </c:pt>
                <c:pt idx="6">
                  <c:v>76</c:v>
                </c:pt>
                <c:pt idx="7">
                  <c:v>77</c:v>
                </c:pt>
                <c:pt idx="8">
                  <c:v>78</c:v>
                </c:pt>
                <c:pt idx="9">
                  <c:v>79</c:v>
                </c:pt>
                <c:pt idx="10">
                  <c:v>80</c:v>
                </c:pt>
                <c:pt idx="11">
                  <c:v>81</c:v>
                </c:pt>
                <c:pt idx="12">
                  <c:v>82</c:v>
                </c:pt>
                <c:pt idx="13">
                  <c:v>83</c:v>
                </c:pt>
                <c:pt idx="14">
                  <c:v>84</c:v>
                </c:pt>
                <c:pt idx="15">
                  <c:v>85</c:v>
                </c:pt>
                <c:pt idx="16">
                  <c:v>86</c:v>
                </c:pt>
                <c:pt idx="17">
                  <c:v>87</c:v>
                </c:pt>
                <c:pt idx="18">
                  <c:v>88</c:v>
                </c:pt>
                <c:pt idx="19">
                  <c:v>89</c:v>
                </c:pt>
                <c:pt idx="20">
                  <c:v>90</c:v>
                </c:pt>
                <c:pt idx="21">
                  <c:v>91</c:v>
                </c:pt>
                <c:pt idx="22">
                  <c:v>92</c:v>
                </c:pt>
                <c:pt idx="23">
                  <c:v>93</c:v>
                </c:pt>
                <c:pt idx="24">
                  <c:v>94</c:v>
                </c:pt>
                <c:pt idx="25">
                  <c:v>95</c:v>
                </c:pt>
                <c:pt idx="26">
                  <c:v>96</c:v>
                </c:pt>
                <c:pt idx="27">
                  <c:v>97</c:v>
                </c:pt>
                <c:pt idx="28">
                  <c:v>98</c:v>
                </c:pt>
                <c:pt idx="29">
                  <c:v>99</c:v>
                </c:pt>
                <c:pt idx="30">
                  <c:v>00</c:v>
                </c:pt>
                <c:pt idx="31">
                  <c:v>01</c:v>
                </c:pt>
                <c:pt idx="32">
                  <c:v>02</c:v>
                </c:pt>
                <c:pt idx="33">
                  <c:v>03</c:v>
                </c:pt>
                <c:pt idx="34">
                  <c:v>04</c:v>
                </c:pt>
                <c:pt idx="35">
                  <c:v>05</c:v>
                </c:pt>
                <c:pt idx="36">
                  <c:v>06</c:v>
                </c:pt>
                <c:pt idx="37">
                  <c:v>07</c:v>
                </c:pt>
                <c:pt idx="38">
                  <c:v>08</c:v>
                </c:pt>
                <c:pt idx="39">
                  <c:v>09</c:v>
                </c:pt>
                <c:pt idx="40">
                  <c:v>10</c:v>
                </c:pt>
                <c:pt idx="41">
                  <c:v>11</c:v>
                </c:pt>
                <c:pt idx="42">
                  <c:v>12</c:v>
                </c:pt>
              </c:strCache>
            </c:strRef>
          </c:cat>
          <c:val>
            <c:numRef>
              <c:f>'Figuur 3 ntw en grondprijs'!$D$2:$D$44</c:f>
              <c:numCache>
                <c:formatCode>0</c:formatCode>
                <c:ptCount val="43"/>
                <c:pt idx="0">
                  <c:v>100</c:v>
                </c:pt>
                <c:pt idx="1">
                  <c:v>139.31947069943288</c:v>
                </c:pt>
                <c:pt idx="2">
                  <c:v>160.23944549464397</c:v>
                </c:pt>
                <c:pt idx="3">
                  <c:v>146.46205917000617</c:v>
                </c:pt>
                <c:pt idx="4">
                  <c:v>140.02660505496044</c:v>
                </c:pt>
                <c:pt idx="5">
                  <c:v>177.15435734049771</c:v>
                </c:pt>
                <c:pt idx="6">
                  <c:v>138.48785115325759</c:v>
                </c:pt>
                <c:pt idx="7">
                  <c:v>210.03990758244066</c:v>
                </c:pt>
                <c:pt idx="8">
                  <c:v>228.62751002336461</c:v>
                </c:pt>
                <c:pt idx="9">
                  <c:v>190.1223301392782</c:v>
                </c:pt>
                <c:pt idx="10">
                  <c:v>193.17141759524984</c:v>
                </c:pt>
                <c:pt idx="11">
                  <c:v>244.9134537082958</c:v>
                </c:pt>
                <c:pt idx="12">
                  <c:v>263.95158817341616</c:v>
                </c:pt>
                <c:pt idx="13">
                  <c:v>246.95601255147568</c:v>
                </c:pt>
                <c:pt idx="14">
                  <c:v>234.75048494508073</c:v>
                </c:pt>
                <c:pt idx="15">
                  <c:v>253.964603084472</c:v>
                </c:pt>
                <c:pt idx="16">
                  <c:v>264.56765086548944</c:v>
                </c:pt>
                <c:pt idx="17">
                  <c:v>296.65808137471316</c:v>
                </c:pt>
                <c:pt idx="18">
                  <c:v>333.33656829159753</c:v>
                </c:pt>
                <c:pt idx="19">
                  <c:v>355.75351891616691</c:v>
                </c:pt>
                <c:pt idx="20">
                  <c:v>282.69272284579199</c:v>
                </c:pt>
                <c:pt idx="21">
                  <c:v>267.67412271903089</c:v>
                </c:pt>
                <c:pt idx="22">
                  <c:v>282.14833201720649</c:v>
                </c:pt>
                <c:pt idx="23">
                  <c:v>268.4723129757179</c:v>
                </c:pt>
                <c:pt idx="24">
                  <c:v>258.59924804481233</c:v>
                </c:pt>
                <c:pt idx="25">
                  <c:v>224.72164610290412</c:v>
                </c:pt>
                <c:pt idx="26">
                  <c:v>183.40253386423936</c:v>
                </c:pt>
                <c:pt idx="27">
                  <c:v>246.46088822196592</c:v>
                </c:pt>
                <c:pt idx="28">
                  <c:v>216.84941646781746</c:v>
                </c:pt>
                <c:pt idx="29">
                  <c:v>205.37771720068702</c:v>
                </c:pt>
                <c:pt idx="30">
                  <c:v>249.34446453521818</c:v>
                </c:pt>
                <c:pt idx="31">
                  <c:v>275.88345285604271</c:v>
                </c:pt>
                <c:pt idx="32">
                  <c:v>224.06972847568315</c:v>
                </c:pt>
                <c:pt idx="33">
                  <c:v>220.56315995493691</c:v>
                </c:pt>
                <c:pt idx="34">
                  <c:v>239.97184649549433</c:v>
                </c:pt>
                <c:pt idx="35">
                  <c:v>261.38374291115309</c:v>
                </c:pt>
                <c:pt idx="36">
                  <c:v>263.46226876856605</c:v>
                </c:pt>
                <c:pt idx="37">
                  <c:v>355.09800062875883</c:v>
                </c:pt>
                <c:pt idx="38">
                  <c:v>296.92428508225072</c:v>
                </c:pt>
                <c:pt idx="39">
                  <c:v>160.46697754316057</c:v>
                </c:pt>
                <c:pt idx="40">
                  <c:v>313.64707343676611</c:v>
                </c:pt>
                <c:pt idx="41">
                  <c:v>341.91828335367427</c:v>
                </c:pt>
                <c:pt idx="42">
                  <c:v>281.54491630254955</c:v>
                </c:pt>
              </c:numCache>
            </c:numRef>
          </c:val>
          <c:smooth val="0"/>
        </c:ser>
        <c:ser>
          <c:idx val="1"/>
          <c:order val="2"/>
          <c:tx>
            <c:strRef>
              <c:f>'Figuur 3 ntw en grondprijs'!$B$1</c:f>
              <c:strCache>
                <c:ptCount val="1"/>
                <c:pt idx="0">
                  <c:v>Netto toegevoegde waarde akkerbouw</c:v>
                </c:pt>
              </c:strCache>
            </c:strRef>
          </c:tx>
          <c:spPr>
            <a:ln w="25400">
              <a:solidFill>
                <a:srgbClr val="FF6600"/>
              </a:solidFill>
              <a:prstDash val="solid"/>
            </a:ln>
          </c:spPr>
          <c:marker>
            <c:symbol val="none"/>
          </c:marker>
          <c:cat>
            <c:strRef>
              <c:f>'Figuur 3 ntw en grondprijs'!$A$2:$A$44</c:f>
              <c:strCache>
                <c:ptCount val="43"/>
                <c:pt idx="0">
                  <c:v>70</c:v>
                </c:pt>
                <c:pt idx="1">
                  <c:v>71</c:v>
                </c:pt>
                <c:pt idx="2">
                  <c:v>72</c:v>
                </c:pt>
                <c:pt idx="3">
                  <c:v>73</c:v>
                </c:pt>
                <c:pt idx="4">
                  <c:v>74</c:v>
                </c:pt>
                <c:pt idx="5">
                  <c:v>75</c:v>
                </c:pt>
                <c:pt idx="6">
                  <c:v>76</c:v>
                </c:pt>
                <c:pt idx="7">
                  <c:v>77</c:v>
                </c:pt>
                <c:pt idx="8">
                  <c:v>78</c:v>
                </c:pt>
                <c:pt idx="9">
                  <c:v>79</c:v>
                </c:pt>
                <c:pt idx="10">
                  <c:v>80</c:v>
                </c:pt>
                <c:pt idx="11">
                  <c:v>81</c:v>
                </c:pt>
                <c:pt idx="12">
                  <c:v>82</c:v>
                </c:pt>
                <c:pt idx="13">
                  <c:v>83</c:v>
                </c:pt>
                <c:pt idx="14">
                  <c:v>84</c:v>
                </c:pt>
                <c:pt idx="15">
                  <c:v>85</c:v>
                </c:pt>
                <c:pt idx="16">
                  <c:v>86</c:v>
                </c:pt>
                <c:pt idx="17">
                  <c:v>87</c:v>
                </c:pt>
                <c:pt idx="18">
                  <c:v>88</c:v>
                </c:pt>
                <c:pt idx="19">
                  <c:v>89</c:v>
                </c:pt>
                <c:pt idx="20">
                  <c:v>90</c:v>
                </c:pt>
                <c:pt idx="21">
                  <c:v>91</c:v>
                </c:pt>
                <c:pt idx="22">
                  <c:v>92</c:v>
                </c:pt>
                <c:pt idx="23">
                  <c:v>93</c:v>
                </c:pt>
                <c:pt idx="24">
                  <c:v>94</c:v>
                </c:pt>
                <c:pt idx="25">
                  <c:v>95</c:v>
                </c:pt>
                <c:pt idx="26">
                  <c:v>96</c:v>
                </c:pt>
                <c:pt idx="27">
                  <c:v>97</c:v>
                </c:pt>
                <c:pt idx="28">
                  <c:v>98</c:v>
                </c:pt>
                <c:pt idx="29">
                  <c:v>99</c:v>
                </c:pt>
                <c:pt idx="30">
                  <c:v>00</c:v>
                </c:pt>
                <c:pt idx="31">
                  <c:v>01</c:v>
                </c:pt>
                <c:pt idx="32">
                  <c:v>02</c:v>
                </c:pt>
                <c:pt idx="33">
                  <c:v>03</c:v>
                </c:pt>
                <c:pt idx="34">
                  <c:v>04</c:v>
                </c:pt>
                <c:pt idx="35">
                  <c:v>05</c:v>
                </c:pt>
                <c:pt idx="36">
                  <c:v>06</c:v>
                </c:pt>
                <c:pt idx="37">
                  <c:v>07</c:v>
                </c:pt>
                <c:pt idx="38">
                  <c:v>08</c:v>
                </c:pt>
                <c:pt idx="39">
                  <c:v>09</c:v>
                </c:pt>
                <c:pt idx="40">
                  <c:v>10</c:v>
                </c:pt>
                <c:pt idx="41">
                  <c:v>11</c:v>
                </c:pt>
                <c:pt idx="42">
                  <c:v>12</c:v>
                </c:pt>
              </c:strCache>
            </c:strRef>
          </c:cat>
          <c:val>
            <c:numRef>
              <c:f>'Figuur 3 ntw en grondprijs'!$B$2:$B$44</c:f>
              <c:numCache>
                <c:formatCode>0</c:formatCode>
                <c:ptCount val="43"/>
                <c:pt idx="0">
                  <c:v>100</c:v>
                </c:pt>
                <c:pt idx="1">
                  <c:v>113.5290363752393</c:v>
                </c:pt>
                <c:pt idx="2">
                  <c:v>138.48117421825143</c:v>
                </c:pt>
                <c:pt idx="3">
                  <c:v>133.1329099122882</c:v>
                </c:pt>
                <c:pt idx="4">
                  <c:v>131.52698387103385</c:v>
                </c:pt>
                <c:pt idx="5">
                  <c:v>176.08969356806307</c:v>
                </c:pt>
                <c:pt idx="6">
                  <c:v>239.17219178188506</c:v>
                </c:pt>
                <c:pt idx="7">
                  <c:v>94.205653866013236</c:v>
                </c:pt>
                <c:pt idx="8">
                  <c:v>125.12982219052265</c:v>
                </c:pt>
                <c:pt idx="9">
                  <c:v>135.47034578321936</c:v>
                </c:pt>
                <c:pt idx="10">
                  <c:v>150.35638338025637</c:v>
                </c:pt>
                <c:pt idx="11">
                  <c:v>181.70545608226118</c:v>
                </c:pt>
                <c:pt idx="12">
                  <c:v>172.55806124660785</c:v>
                </c:pt>
                <c:pt idx="13">
                  <c:v>263.39782267041954</c:v>
                </c:pt>
                <c:pt idx="14">
                  <c:v>156.5566466124319</c:v>
                </c:pt>
                <c:pt idx="15">
                  <c:v>118.31683961643181</c:v>
                </c:pt>
                <c:pt idx="16">
                  <c:v>169.84117281466496</c:v>
                </c:pt>
                <c:pt idx="17">
                  <c:v>96.977967209267419</c:v>
                </c:pt>
                <c:pt idx="18">
                  <c:v>151.63495915346209</c:v>
                </c:pt>
                <c:pt idx="19">
                  <c:v>205.50029593890474</c:v>
                </c:pt>
                <c:pt idx="20">
                  <c:v>192.35356598758287</c:v>
                </c:pt>
                <c:pt idx="21">
                  <c:v>160.26904399030502</c:v>
                </c:pt>
                <c:pt idx="22">
                  <c:v>102.29259791323835</c:v>
                </c:pt>
                <c:pt idx="23">
                  <c:v>138.03952658344792</c:v>
                </c:pt>
                <c:pt idx="24">
                  <c:v>236.94458133207937</c:v>
                </c:pt>
                <c:pt idx="25">
                  <c:v>173.19791603482577</c:v>
                </c:pt>
                <c:pt idx="26">
                  <c:v>122.43704312764486</c:v>
                </c:pt>
                <c:pt idx="27">
                  <c:v>181.46386401091468</c:v>
                </c:pt>
                <c:pt idx="28">
                  <c:v>203.51644496390873</c:v>
                </c:pt>
                <c:pt idx="29">
                  <c:v>102.88239662874371</c:v>
                </c:pt>
                <c:pt idx="30">
                  <c:v>113.33480967348417</c:v>
                </c:pt>
                <c:pt idx="31">
                  <c:v>195.5758534449127</c:v>
                </c:pt>
                <c:pt idx="32">
                  <c:v>124.81833139834384</c:v>
                </c:pt>
                <c:pt idx="33">
                  <c:v>191.43024956452817</c:v>
                </c:pt>
                <c:pt idx="34">
                  <c:v>100.82629335986934</c:v>
                </c:pt>
                <c:pt idx="35">
                  <c:v>170.03292427217281</c:v>
                </c:pt>
                <c:pt idx="36">
                  <c:v>248.52127581109116</c:v>
                </c:pt>
                <c:pt idx="37">
                  <c:v>223.07211231652838</c:v>
                </c:pt>
                <c:pt idx="38">
                  <c:v>192.80250941803732</c:v>
                </c:pt>
                <c:pt idx="39">
                  <c:v>205.91039488516066</c:v>
                </c:pt>
                <c:pt idx="40">
                  <c:v>320.80434706707297</c:v>
                </c:pt>
                <c:pt idx="41">
                  <c:v>174.49984397358514</c:v>
                </c:pt>
                <c:pt idx="42">
                  <c:v>312.13080628908949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575936"/>
        <c:axId val="39577472"/>
      </c:lineChart>
      <c:catAx>
        <c:axId val="395759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>
                <a:latin typeface="+mn-lt"/>
              </a:defRPr>
            </a:pPr>
            <a:endParaRPr lang="en-US"/>
          </a:p>
        </c:txPr>
        <c:crossAx val="39577472"/>
        <c:crosses val="autoZero"/>
        <c:auto val="1"/>
        <c:lblAlgn val="ctr"/>
        <c:lblOffset val="100"/>
        <c:tickLblSkip val="2"/>
        <c:tickMarkSkip val="1"/>
        <c:noMultiLvlLbl val="0"/>
      </c:catAx>
      <c:valAx>
        <c:axId val="39577472"/>
        <c:scaling>
          <c:orientation val="minMax"/>
          <c:max val="1200"/>
        </c:scaling>
        <c:delete val="0"/>
        <c:axPos val="l"/>
        <c:majorGridlines>
          <c:spPr>
            <a:ln w="3175">
              <a:solidFill>
                <a:srgbClr val="969696"/>
              </a:solidFill>
              <a:prstDash val="solid"/>
            </a:ln>
          </c:spPr>
        </c:majorGridlines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00"/>
            </a:pPr>
            <a:endParaRPr lang="en-US"/>
          </a:p>
        </c:txPr>
        <c:crossAx val="39575936"/>
        <c:crosses val="autoZero"/>
        <c:crossBetween val="between"/>
        <c:majorUnit val="100"/>
      </c:valAx>
      <c:spPr>
        <a:noFill/>
        <a:ln w="12700">
          <a:solidFill>
            <a:srgbClr val="969696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10084037259911474"/>
          <c:y val="0.10060843647326605"/>
          <c:w val="0.57465320767609729"/>
          <c:h val="0.25305659633208438"/>
        </c:manualLayout>
      </c:layout>
      <c:overlay val="0"/>
      <c:spPr>
        <a:solidFill>
          <a:srgbClr val="FFFFFF"/>
        </a:solidFill>
        <a:ln w="25400">
          <a:noFill/>
        </a:ln>
      </c:spPr>
      <c:txPr>
        <a:bodyPr/>
        <a:lstStyle/>
        <a:p>
          <a:pPr>
            <a:defRPr sz="14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900" b="0" i="0" u="none" strike="noStrike" baseline="0">
          <a:solidFill>
            <a:srgbClr val="000000"/>
          </a:solidFill>
          <a:latin typeface="Calibri" panose="020F0502020204030204" pitchFamily="34" charset="0"/>
          <a:ea typeface="Times New Roman"/>
          <a:cs typeface="Times New Roman"/>
        </a:defRPr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0300432847229403E-2"/>
          <c:y val="2.8713680818590132E-2"/>
          <c:w val="0.84912806817679454"/>
          <c:h val="0.8681918692058406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'[Land Prices Europe may 2014.xlsx]PRIX TERRES (Euros courants)'!$B$4</c:f>
              <c:strCache>
                <c:ptCount val="1"/>
                <c:pt idx="0">
                  <c:v>Nederland</c:v>
                </c:pt>
              </c:strCache>
            </c:strRef>
          </c:tx>
          <c:invertIfNegative val="0"/>
          <c:cat>
            <c:numRef>
              <c:f>'[Land Prices Europe may 2014.xlsx]PRIX TERRES (Euros courants)'!$C$3:$Y$3</c:f>
              <c:numCache>
                <c:formatCode>General</c:formatCode>
                <c:ptCount val="23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</c:numCache>
            </c:numRef>
          </c:cat>
          <c:val>
            <c:numRef>
              <c:f>'[Land Prices Europe may 2014.xlsx]PRIX TERRES (Euros courants)'!$C$4:$Y$4</c:f>
              <c:numCache>
                <c:formatCode>#,##0</c:formatCode>
                <c:ptCount val="23"/>
                <c:pt idx="0">
                  <c:v>18227.272727272724</c:v>
                </c:pt>
                <c:pt idx="1">
                  <c:v>17272.727272727272</c:v>
                </c:pt>
                <c:pt idx="2">
                  <c:v>18000</c:v>
                </c:pt>
                <c:pt idx="3">
                  <c:v>17590.909090909088</c:v>
                </c:pt>
                <c:pt idx="4">
                  <c:v>17500</c:v>
                </c:pt>
                <c:pt idx="5">
                  <c:v>18000</c:v>
                </c:pt>
                <c:pt idx="6">
                  <c:v>19727.272727272724</c:v>
                </c:pt>
                <c:pt idx="7">
                  <c:v>21991</c:v>
                </c:pt>
                <c:pt idx="8">
                  <c:v>24507</c:v>
                </c:pt>
                <c:pt idx="9">
                  <c:v>29886</c:v>
                </c:pt>
                <c:pt idx="10">
                  <c:v>35795</c:v>
                </c:pt>
                <c:pt idx="11">
                  <c:v>37322</c:v>
                </c:pt>
                <c:pt idx="12">
                  <c:v>35363</c:v>
                </c:pt>
                <c:pt idx="13">
                  <c:v>31943</c:v>
                </c:pt>
                <c:pt idx="14">
                  <c:v>29380</c:v>
                </c:pt>
                <c:pt idx="15">
                  <c:v>28962</c:v>
                </c:pt>
                <c:pt idx="16">
                  <c:v>29949</c:v>
                </c:pt>
                <c:pt idx="17">
                  <c:v>34000</c:v>
                </c:pt>
                <c:pt idx="18">
                  <c:v>41459</c:v>
                </c:pt>
                <c:pt idx="19">
                  <c:v>45797</c:v>
                </c:pt>
                <c:pt idx="20">
                  <c:v>46516</c:v>
                </c:pt>
                <c:pt idx="21">
                  <c:v>47071</c:v>
                </c:pt>
                <c:pt idx="22">
                  <c:v>49264</c:v>
                </c:pt>
              </c:numCache>
            </c:numRef>
          </c:val>
        </c:ser>
        <c:ser>
          <c:idx val="1"/>
          <c:order val="1"/>
          <c:tx>
            <c:strRef>
              <c:f>'[Land Prices Europe may 2014.xlsx]PRIX TERRES (Euros courants)'!$B$5</c:f>
              <c:strCache>
                <c:ptCount val="1"/>
                <c:pt idx="0">
                  <c:v>Denemarken</c:v>
                </c:pt>
              </c:strCache>
            </c:strRef>
          </c:tx>
          <c:invertIfNegative val="0"/>
          <c:cat>
            <c:numRef>
              <c:f>'[Land Prices Europe may 2014.xlsx]PRIX TERRES (Euros courants)'!$C$3:$Y$3</c:f>
              <c:numCache>
                <c:formatCode>General</c:formatCode>
                <c:ptCount val="23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</c:numCache>
            </c:numRef>
          </c:cat>
          <c:val>
            <c:numRef>
              <c:f>'[Land Prices Europe may 2014.xlsx]PRIX TERRES (Euros courants)'!$C$5:$Y$5</c:f>
              <c:numCache>
                <c:formatCode>#,##0</c:formatCode>
                <c:ptCount val="23"/>
                <c:pt idx="0">
                  <c:v>6364.14</c:v>
                </c:pt>
                <c:pt idx="1">
                  <c:v>6537.2</c:v>
                </c:pt>
                <c:pt idx="2">
                  <c:v>6274.61</c:v>
                </c:pt>
                <c:pt idx="3">
                  <c:v>5886.54</c:v>
                </c:pt>
                <c:pt idx="4">
                  <c:v>6482.59</c:v>
                </c:pt>
                <c:pt idx="5">
                  <c:v>7607.76</c:v>
                </c:pt>
                <c:pt idx="6">
                  <c:v>8050.99</c:v>
                </c:pt>
                <c:pt idx="7">
                  <c:v>8552.02</c:v>
                </c:pt>
                <c:pt idx="8">
                  <c:v>9734.24</c:v>
                </c:pt>
                <c:pt idx="9">
                  <c:v>10490.22</c:v>
                </c:pt>
                <c:pt idx="10">
                  <c:v>10330.299999999999</c:v>
                </c:pt>
                <c:pt idx="11">
                  <c:v>12211.32</c:v>
                </c:pt>
                <c:pt idx="12">
                  <c:v>12919.72</c:v>
                </c:pt>
                <c:pt idx="13">
                  <c:v>14668.87</c:v>
                </c:pt>
                <c:pt idx="14">
                  <c:v>15994.84</c:v>
                </c:pt>
                <c:pt idx="15">
                  <c:v>18787.41</c:v>
                </c:pt>
                <c:pt idx="16">
                  <c:v>22790.95</c:v>
                </c:pt>
                <c:pt idx="17">
                  <c:v>27111.91</c:v>
                </c:pt>
                <c:pt idx="18">
                  <c:v>31652.36</c:v>
                </c:pt>
                <c:pt idx="19">
                  <c:v>25919.26</c:v>
                </c:pt>
                <c:pt idx="20">
                  <c:v>21785.871079939221</c:v>
                </c:pt>
                <c:pt idx="21">
                  <c:v>20559.718834603387</c:v>
                </c:pt>
                <c:pt idx="22">
                  <c:v>19336.971991934101</c:v>
                </c:pt>
              </c:numCache>
            </c:numRef>
          </c:val>
        </c:ser>
        <c:ser>
          <c:idx val="2"/>
          <c:order val="2"/>
          <c:tx>
            <c:strRef>
              <c:f>'[Land Prices Europe may 2014.xlsx]PRIX TERRES (Euros courants)'!$B$6</c:f>
              <c:strCache>
                <c:ptCount val="1"/>
                <c:pt idx="0">
                  <c:v>Duitsland</c:v>
                </c:pt>
              </c:strCache>
            </c:strRef>
          </c:tx>
          <c:invertIfNegative val="0"/>
          <c:cat>
            <c:numRef>
              <c:f>'[Land Prices Europe may 2014.xlsx]PRIX TERRES (Euros courants)'!$C$3:$Y$3</c:f>
              <c:numCache>
                <c:formatCode>General</c:formatCode>
                <c:ptCount val="23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</c:numCache>
            </c:numRef>
          </c:cat>
          <c:val>
            <c:numRef>
              <c:f>'[Land Prices Europe may 2014.xlsx]PRIX TERRES (Euros courants)'!$C$6:$Y$6</c:f>
              <c:numCache>
                <c:formatCode>#,##0</c:formatCode>
                <c:ptCount val="23"/>
                <c:pt idx="1">
                  <c:v>12681.534033340551</c:v>
                </c:pt>
                <c:pt idx="2">
                  <c:v>12190.091868944146</c:v>
                </c:pt>
                <c:pt idx="3">
                  <c:v>11822.118284140057</c:v>
                </c:pt>
                <c:pt idx="4">
                  <c:v>11751.126114727384</c:v>
                </c:pt>
                <c:pt idx="5">
                  <c:v>12343.110316818926</c:v>
                </c:pt>
                <c:pt idx="6">
                  <c:v>12105.092921997149</c:v>
                </c:pt>
                <c:pt idx="7">
                  <c:v>12183.657009107932</c:v>
                </c:pt>
                <c:pt idx="8">
                  <c:v>12672.522691553579</c:v>
                </c:pt>
                <c:pt idx="9">
                  <c:v>12239.364427645009</c:v>
                </c:pt>
                <c:pt idx="10">
                  <c:v>12489.924891506493</c:v>
                </c:pt>
                <c:pt idx="11">
                  <c:v>12825.632573669745</c:v>
                </c:pt>
                <c:pt idx="12">
                  <c:v>12701.871800923567</c:v>
                </c:pt>
                <c:pt idx="13">
                  <c:v>12351.183359361325</c:v>
                </c:pt>
                <c:pt idx="14">
                  <c:v>12078.833024977381</c:v>
                </c:pt>
                <c:pt idx="15">
                  <c:v>11934.09518695354</c:v>
                </c:pt>
                <c:pt idx="16">
                  <c:v>12014.315009033951</c:v>
                </c:pt>
                <c:pt idx="17">
                  <c:v>12237.902511189275</c:v>
                </c:pt>
                <c:pt idx="18">
                  <c:v>13016.41212119959</c:v>
                </c:pt>
                <c:pt idx="19">
                  <c:v>13847.818887962063</c:v>
                </c:pt>
                <c:pt idx="20">
                  <c:v>14763.050814298844</c:v>
                </c:pt>
                <c:pt idx="21">
                  <c:v>16430.312032678168</c:v>
                </c:pt>
                <c:pt idx="22">
                  <c:v>17848.77242941537</c:v>
                </c:pt>
              </c:numCache>
            </c:numRef>
          </c:val>
        </c:ser>
        <c:ser>
          <c:idx val="3"/>
          <c:order val="3"/>
          <c:tx>
            <c:strRef>
              <c:f>'[Land Prices Europe may 2014.xlsx]PRIX TERRES (Euros courants)'!$B$7</c:f>
              <c:strCache>
                <c:ptCount val="1"/>
                <c:pt idx="0">
                  <c:v>Frankrijk</c:v>
                </c:pt>
              </c:strCache>
            </c:strRef>
          </c:tx>
          <c:invertIfNegative val="0"/>
          <c:cat>
            <c:numRef>
              <c:f>'[Land Prices Europe may 2014.xlsx]PRIX TERRES (Euros courants)'!$C$3:$Y$3</c:f>
              <c:numCache>
                <c:formatCode>General</c:formatCode>
                <c:ptCount val="23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</c:numCache>
            </c:numRef>
          </c:cat>
          <c:val>
            <c:numRef>
              <c:f>'[Land Prices Europe may 2014.xlsx]PRIX TERRES (Euros courants)'!$C$7:$Y$7</c:f>
              <c:numCache>
                <c:formatCode>#,##0</c:formatCode>
                <c:ptCount val="23"/>
                <c:pt idx="0">
                  <c:v>4148.092615474241</c:v>
                </c:pt>
                <c:pt idx="1">
                  <c:v>4216.1403056873851</c:v>
                </c:pt>
                <c:pt idx="2">
                  <c:v>4098.407564363396</c:v>
                </c:pt>
                <c:pt idx="3">
                  <c:v>3815.0908608975419</c:v>
                </c:pt>
                <c:pt idx="4">
                  <c:v>3761.292445603407</c:v>
                </c:pt>
                <c:pt idx="5">
                  <c:v>3793.6327985544704</c:v>
                </c:pt>
                <c:pt idx="6">
                  <c:v>3858.2919652262076</c:v>
                </c:pt>
                <c:pt idx="7">
                  <c:v>3908.9210599783337</c:v>
                </c:pt>
                <c:pt idx="8">
                  <c:v>4144.8013892905092</c:v>
                </c:pt>
                <c:pt idx="9">
                  <c:v>4463.0271723440064</c:v>
                </c:pt>
                <c:pt idx="10">
                  <c:v>4758.806086703039</c:v>
                </c:pt>
                <c:pt idx="11">
                  <c:v>4994.9092511572508</c:v>
                </c:pt>
                <c:pt idx="12">
                  <c:v>5354.0896141176872</c:v>
                </c:pt>
                <c:pt idx="13">
                  <c:v>5609.9887882855564</c:v>
                </c:pt>
                <c:pt idx="14">
                  <c:v>5714.6676736541949</c:v>
                </c:pt>
                <c:pt idx="15">
                  <c:v>5992.309646820665</c:v>
                </c:pt>
                <c:pt idx="16">
                  <c:v>6072.2605032745632</c:v>
                </c:pt>
                <c:pt idx="17">
                  <c:v>6403.8736545634656</c:v>
                </c:pt>
                <c:pt idx="18">
                  <c:v>6821.0317504245822</c:v>
                </c:pt>
                <c:pt idx="19">
                  <c:v>6882.0772071722922</c:v>
                </c:pt>
                <c:pt idx="20">
                  <c:v>7047.3762198861095</c:v>
                </c:pt>
                <c:pt idx="21">
                  <c:v>7458.6227627944263</c:v>
                </c:pt>
                <c:pt idx="22">
                  <c:v>7822.027924842123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9973632"/>
        <c:axId val="149987712"/>
        <c:axId val="0"/>
      </c:bar3DChart>
      <c:catAx>
        <c:axId val="1499736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149987712"/>
        <c:crosses val="autoZero"/>
        <c:auto val="1"/>
        <c:lblAlgn val="ctr"/>
        <c:lblOffset val="100"/>
        <c:noMultiLvlLbl val="0"/>
      </c:catAx>
      <c:valAx>
        <c:axId val="149987712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1499736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3024540488499542"/>
          <c:y val="7.0519799181393505E-2"/>
          <c:w val="0.17379279906438302"/>
          <c:h val="0.31203217604243333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716907261592301"/>
          <c:y val="0.12084499854184894"/>
          <c:w val="0.48520341207349083"/>
          <c:h val="0.6207830271216099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'Figuur 6.6'!$C$3</c:f>
              <c:strCache>
                <c:ptCount val="1"/>
                <c:pt idx="0">
                  <c:v>Grond</c:v>
                </c:pt>
              </c:strCache>
            </c:strRef>
          </c:tx>
          <c:invertIfNegative val="0"/>
          <c:cat>
            <c:multiLvlStrRef>
              <c:f>'Figuur 6.6'!$A$4:$B$7</c:f>
              <c:multiLvlStrCache>
                <c:ptCount val="4"/>
                <c:lvl>
                  <c:pt idx="0">
                    <c:v>09</c:v>
                  </c:pt>
                  <c:pt idx="1">
                    <c:v>13</c:v>
                  </c:pt>
                  <c:pt idx="2">
                    <c:v>09</c:v>
                  </c:pt>
                  <c:pt idx="3">
                    <c:v>13</c:v>
                  </c:pt>
                </c:lvl>
                <c:lvl>
                  <c:pt idx="0">
                    <c:v>Akkerbouw</c:v>
                  </c:pt>
                  <c:pt idx="2">
                    <c:v>Melkvee</c:v>
                  </c:pt>
                </c:lvl>
              </c:multiLvlStrCache>
            </c:multiLvlStrRef>
          </c:cat>
          <c:val>
            <c:numRef>
              <c:f>'Figuur 6.6'!$C$4:$C$7</c:f>
              <c:numCache>
                <c:formatCode>#,##0</c:formatCode>
                <c:ptCount val="4"/>
                <c:pt idx="0">
                  <c:v>1253.45</c:v>
                </c:pt>
                <c:pt idx="1">
                  <c:v>2506.69</c:v>
                </c:pt>
                <c:pt idx="2">
                  <c:v>1006.54</c:v>
                </c:pt>
                <c:pt idx="3">
                  <c:v>1562.47</c:v>
                </c:pt>
              </c:numCache>
            </c:numRef>
          </c:val>
        </c:ser>
        <c:ser>
          <c:idx val="1"/>
          <c:order val="1"/>
          <c:tx>
            <c:strRef>
              <c:f>'Figuur 6.6'!$D$3</c:f>
              <c:strCache>
                <c:ptCount val="1"/>
                <c:pt idx="0">
                  <c:v>Bedrijfsgebouwen</c:v>
                </c:pt>
              </c:strCache>
            </c:strRef>
          </c:tx>
          <c:invertIfNegative val="0"/>
          <c:cat>
            <c:multiLvlStrRef>
              <c:f>'Figuur 6.6'!$A$4:$B$7</c:f>
              <c:multiLvlStrCache>
                <c:ptCount val="4"/>
                <c:lvl>
                  <c:pt idx="0">
                    <c:v>09</c:v>
                  </c:pt>
                  <c:pt idx="1">
                    <c:v>13</c:v>
                  </c:pt>
                  <c:pt idx="2">
                    <c:v>09</c:v>
                  </c:pt>
                  <c:pt idx="3">
                    <c:v>13</c:v>
                  </c:pt>
                </c:lvl>
                <c:lvl>
                  <c:pt idx="0">
                    <c:v>Akkerbouw</c:v>
                  </c:pt>
                  <c:pt idx="2">
                    <c:v>Melkvee</c:v>
                  </c:pt>
                </c:lvl>
              </c:multiLvlStrCache>
            </c:multiLvlStrRef>
          </c:cat>
          <c:val>
            <c:numRef>
              <c:f>'Figuur 6.6'!$D$4:$D$7</c:f>
              <c:numCache>
                <c:formatCode>#,##0</c:formatCode>
                <c:ptCount val="4"/>
                <c:pt idx="0">
                  <c:v>131.19</c:v>
                </c:pt>
                <c:pt idx="1">
                  <c:v>196.66</c:v>
                </c:pt>
                <c:pt idx="2">
                  <c:v>204.61</c:v>
                </c:pt>
                <c:pt idx="3">
                  <c:v>290.25</c:v>
                </c:pt>
              </c:numCache>
            </c:numRef>
          </c:val>
        </c:ser>
        <c:ser>
          <c:idx val="2"/>
          <c:order val="2"/>
          <c:tx>
            <c:strRef>
              <c:f>'Figuur 6.6'!$E$3</c:f>
              <c:strCache>
                <c:ptCount val="1"/>
                <c:pt idx="0">
                  <c:v>Overige materiele activa</c:v>
                </c:pt>
              </c:strCache>
            </c:strRef>
          </c:tx>
          <c:invertIfNegative val="0"/>
          <c:cat>
            <c:multiLvlStrRef>
              <c:f>'Figuur 6.6'!$A$4:$B$7</c:f>
              <c:multiLvlStrCache>
                <c:ptCount val="4"/>
                <c:lvl>
                  <c:pt idx="0">
                    <c:v>09</c:v>
                  </c:pt>
                  <c:pt idx="1">
                    <c:v>13</c:v>
                  </c:pt>
                  <c:pt idx="2">
                    <c:v>09</c:v>
                  </c:pt>
                  <c:pt idx="3">
                    <c:v>13</c:v>
                  </c:pt>
                </c:lvl>
                <c:lvl>
                  <c:pt idx="0">
                    <c:v>Akkerbouw</c:v>
                  </c:pt>
                  <c:pt idx="2">
                    <c:v>Melkvee</c:v>
                  </c:pt>
                </c:lvl>
              </c:multiLvlStrCache>
            </c:multiLvlStrRef>
          </c:cat>
          <c:val>
            <c:numRef>
              <c:f>'Figuur 6.6'!$E$4:$E$7</c:f>
              <c:numCache>
                <c:formatCode>#,##0</c:formatCode>
                <c:ptCount val="4"/>
                <c:pt idx="0">
                  <c:v>346.85</c:v>
                </c:pt>
                <c:pt idx="1">
                  <c:v>425.2</c:v>
                </c:pt>
                <c:pt idx="2">
                  <c:v>360.33</c:v>
                </c:pt>
                <c:pt idx="3">
                  <c:v>333.31</c:v>
                </c:pt>
              </c:numCache>
            </c:numRef>
          </c:val>
        </c:ser>
        <c:ser>
          <c:idx val="3"/>
          <c:order val="3"/>
          <c:tx>
            <c:strRef>
              <c:f>'Figuur 6.6'!$F$3</c:f>
              <c:strCache>
                <c:ptCount val="1"/>
                <c:pt idx="0">
                  <c:v>Immateriële activa</c:v>
                </c:pt>
              </c:strCache>
            </c:strRef>
          </c:tx>
          <c:invertIfNegative val="0"/>
          <c:cat>
            <c:multiLvlStrRef>
              <c:f>'Figuur 6.6'!$A$4:$B$7</c:f>
              <c:multiLvlStrCache>
                <c:ptCount val="4"/>
                <c:lvl>
                  <c:pt idx="0">
                    <c:v>09</c:v>
                  </c:pt>
                  <c:pt idx="1">
                    <c:v>13</c:v>
                  </c:pt>
                  <c:pt idx="2">
                    <c:v>09</c:v>
                  </c:pt>
                  <c:pt idx="3">
                    <c:v>13</c:v>
                  </c:pt>
                </c:lvl>
                <c:lvl>
                  <c:pt idx="0">
                    <c:v>Akkerbouw</c:v>
                  </c:pt>
                  <c:pt idx="2">
                    <c:v>Melkvee</c:v>
                  </c:pt>
                </c:lvl>
              </c:multiLvlStrCache>
            </c:multiLvlStrRef>
          </c:cat>
          <c:val>
            <c:numRef>
              <c:f>'Figuur 6.6'!$F$4:$F$7</c:f>
              <c:numCache>
                <c:formatCode>#,##0</c:formatCode>
                <c:ptCount val="4"/>
                <c:pt idx="0">
                  <c:v>99.19</c:v>
                </c:pt>
                <c:pt idx="1">
                  <c:v>115.31</c:v>
                </c:pt>
                <c:pt idx="2">
                  <c:v>652.35</c:v>
                </c:pt>
                <c:pt idx="3">
                  <c:v>363.01</c:v>
                </c:pt>
              </c:numCache>
            </c:numRef>
          </c:val>
        </c:ser>
        <c:ser>
          <c:idx val="4"/>
          <c:order val="4"/>
          <c:tx>
            <c:strRef>
              <c:f>'Figuur 6.6'!$G$3</c:f>
              <c:strCache>
                <c:ptCount val="1"/>
                <c:pt idx="0">
                  <c:v>Overig</c:v>
                </c:pt>
              </c:strCache>
            </c:strRef>
          </c:tx>
          <c:invertIfNegative val="0"/>
          <c:cat>
            <c:multiLvlStrRef>
              <c:f>'Figuur 6.6'!$A$4:$B$7</c:f>
              <c:multiLvlStrCache>
                <c:ptCount val="4"/>
                <c:lvl>
                  <c:pt idx="0">
                    <c:v>09</c:v>
                  </c:pt>
                  <c:pt idx="1">
                    <c:v>13</c:v>
                  </c:pt>
                  <c:pt idx="2">
                    <c:v>09</c:v>
                  </c:pt>
                  <c:pt idx="3">
                    <c:v>13</c:v>
                  </c:pt>
                </c:lvl>
                <c:lvl>
                  <c:pt idx="0">
                    <c:v>Akkerbouw</c:v>
                  </c:pt>
                  <c:pt idx="2">
                    <c:v>Melkvee</c:v>
                  </c:pt>
                </c:lvl>
              </c:multiLvlStrCache>
            </c:multiLvlStrRef>
          </c:cat>
          <c:val>
            <c:numRef>
              <c:f>'Figuur 6.6'!$G$4:$G$7</c:f>
              <c:numCache>
                <c:formatCode>#,##0</c:formatCode>
                <c:ptCount val="4"/>
                <c:pt idx="0">
                  <c:v>291.52999999999997</c:v>
                </c:pt>
                <c:pt idx="1">
                  <c:v>467.14</c:v>
                </c:pt>
                <c:pt idx="2">
                  <c:v>350.89</c:v>
                </c:pt>
                <c:pt idx="3">
                  <c:v>424.4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1077248"/>
        <c:axId val="151079168"/>
      </c:barChart>
      <c:lineChart>
        <c:grouping val="standard"/>
        <c:varyColors val="0"/>
        <c:ser>
          <c:idx val="5"/>
          <c:order val="5"/>
          <c:tx>
            <c:strRef>
              <c:f>'Figuur 6.6'!$H$3</c:f>
              <c:strCache>
                <c:ptCount val="1"/>
                <c:pt idx="0">
                  <c:v>solvabiliteit (%) r.as</c:v>
                </c:pt>
              </c:strCache>
            </c:strRef>
          </c:tx>
          <c:spPr>
            <a:ln>
              <a:noFill/>
            </a:ln>
          </c:spPr>
          <c:marker>
            <c:symbol val="diamond"/>
            <c:size val="7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cat>
            <c:multiLvlStrRef>
              <c:f>'Figuur 6.6'!$A$4:$B$7</c:f>
              <c:multiLvlStrCache>
                <c:ptCount val="4"/>
                <c:lvl>
                  <c:pt idx="0">
                    <c:v>09</c:v>
                  </c:pt>
                  <c:pt idx="1">
                    <c:v>13</c:v>
                  </c:pt>
                  <c:pt idx="2">
                    <c:v>09</c:v>
                  </c:pt>
                  <c:pt idx="3">
                    <c:v>13</c:v>
                  </c:pt>
                </c:lvl>
                <c:lvl>
                  <c:pt idx="0">
                    <c:v>Akkerbouw</c:v>
                  </c:pt>
                  <c:pt idx="2">
                    <c:v>Melkvee</c:v>
                  </c:pt>
                </c:lvl>
              </c:multiLvlStrCache>
            </c:multiLvlStrRef>
          </c:cat>
          <c:val>
            <c:numRef>
              <c:f>'Figuur 6.6'!$H$4:$H$7</c:f>
              <c:numCache>
                <c:formatCode>#,##0</c:formatCode>
                <c:ptCount val="4"/>
                <c:pt idx="0">
                  <c:v>77</c:v>
                </c:pt>
                <c:pt idx="1">
                  <c:v>80</c:v>
                </c:pt>
                <c:pt idx="2">
                  <c:v>69</c:v>
                </c:pt>
                <c:pt idx="3">
                  <c:v>68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1132032"/>
        <c:axId val="151130496"/>
      </c:lineChart>
      <c:catAx>
        <c:axId val="15107724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151079168"/>
        <c:crosses val="autoZero"/>
        <c:auto val="1"/>
        <c:lblAlgn val="ctr"/>
        <c:lblOffset val="100"/>
        <c:noMultiLvlLbl val="0"/>
      </c:catAx>
      <c:valAx>
        <c:axId val="151079168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nl-NL"/>
                  <a:t>x 1.000 euro</a:t>
                </a:r>
              </a:p>
            </c:rich>
          </c:tx>
          <c:layout>
            <c:manualLayout>
              <c:xMode val="edge"/>
              <c:yMode val="edge"/>
              <c:x val="2.7777777777777776E-2"/>
              <c:y val="2.1039661708953047E-2"/>
            </c:manualLayout>
          </c:layout>
          <c:overlay val="0"/>
        </c:title>
        <c:numFmt formatCode="#,##0" sourceLinked="1"/>
        <c:majorTickMark val="out"/>
        <c:minorTickMark val="none"/>
        <c:tickLblPos val="nextTo"/>
        <c:crossAx val="151077248"/>
        <c:crosses val="autoZero"/>
        <c:crossBetween val="between"/>
      </c:valAx>
      <c:valAx>
        <c:axId val="151130496"/>
        <c:scaling>
          <c:orientation val="minMax"/>
          <c:max val="80"/>
        </c:scaling>
        <c:delete val="0"/>
        <c:axPos val="r"/>
        <c:numFmt formatCode="#,##0" sourceLinked="1"/>
        <c:majorTickMark val="out"/>
        <c:minorTickMark val="none"/>
        <c:tickLblPos val="nextTo"/>
        <c:crossAx val="151132032"/>
        <c:crosses val="max"/>
        <c:crossBetween val="between"/>
      </c:valAx>
      <c:catAx>
        <c:axId val="151132032"/>
        <c:scaling>
          <c:orientation val="minMax"/>
        </c:scaling>
        <c:delete val="1"/>
        <c:axPos val="b"/>
        <c:majorTickMark val="out"/>
        <c:minorTickMark val="none"/>
        <c:tickLblPos val="nextTo"/>
        <c:crossAx val="151130496"/>
        <c:crosses val="autoZero"/>
        <c:auto val="1"/>
        <c:lblAlgn val="ctr"/>
        <c:lblOffset val="100"/>
        <c:noMultiLvlLbl val="0"/>
      </c:catAx>
    </c:plotArea>
    <c:legend>
      <c:legendPos val="r"/>
      <c:layout>
        <c:manualLayout>
          <c:xMode val="edge"/>
          <c:yMode val="edge"/>
          <c:x val="0.68828135891693032"/>
          <c:y val="0.17509713486464712"/>
          <c:w val="0.30235063251269412"/>
          <c:h val="0.60716553424126185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0.72754</cdr:x>
      <cdr:y>0.88369</cdr:y>
    </cdr:from>
    <cdr:to>
      <cdr:x>1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659732" y="4209070"/>
          <a:ext cx="2119491" cy="553998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3"/>
        </a:solidFill>
      </cdr:spPr>
      <cdr:txBody>
        <a:bodyPr xmlns:a="http://schemas.openxmlformats.org/drawingml/2006/main" vertOverflow="clip" wrap="none" rtlCol="0">
          <a:spAutoFit/>
        </a:bodyPr>
        <a:lstStyle xmlns:a="http://schemas.openxmlformats.org/drawingml/2006/main"/>
        <a:p xmlns:a="http://schemas.openxmlformats.org/drawingml/2006/main">
          <a:pPr marL="342900" indent="-342900">
            <a:lnSpc>
              <a:spcPts val="1800"/>
            </a:lnSpc>
            <a:buAutoNum type="alphaLcParenR"/>
          </a:pPr>
          <a:r>
            <a:rPr lang="en-GB" sz="1400" dirty="0" err="1" smtClean="0">
              <a:latin typeface="Verdana" pitchFamily="34" charset="0"/>
            </a:rPr>
            <a:t>Vooral</a:t>
          </a:r>
          <a:r>
            <a:rPr lang="en-GB" sz="1400" dirty="0" smtClean="0">
              <a:latin typeface="Verdana" pitchFamily="34" charset="0"/>
            </a:rPr>
            <a:t> </a:t>
          </a:r>
          <a:r>
            <a:rPr lang="en-GB" sz="1400" dirty="0" err="1" smtClean="0">
              <a:latin typeface="Verdana" pitchFamily="34" charset="0"/>
            </a:rPr>
            <a:t>zwarte</a:t>
          </a:r>
          <a:r>
            <a:rPr lang="en-GB" sz="1400" dirty="0" smtClean="0">
              <a:latin typeface="Verdana" pitchFamily="34" charset="0"/>
            </a:rPr>
            <a:t> en </a:t>
          </a:r>
          <a:br>
            <a:rPr lang="en-GB" sz="1400" dirty="0" smtClean="0">
              <a:latin typeface="Verdana" pitchFamily="34" charset="0"/>
            </a:rPr>
          </a:br>
          <a:r>
            <a:rPr lang="en-GB" sz="1400" dirty="0" err="1" smtClean="0">
              <a:latin typeface="Verdana" pitchFamily="34" charset="0"/>
            </a:rPr>
            <a:t>grijze</a:t>
          </a:r>
          <a:r>
            <a:rPr lang="en-GB" sz="1400" dirty="0" smtClean="0">
              <a:latin typeface="Verdana" pitchFamily="34" charset="0"/>
            </a:rPr>
            <a:t> </a:t>
          </a:r>
          <a:r>
            <a:rPr lang="en-GB" sz="1400" dirty="0" err="1" smtClean="0">
              <a:latin typeface="Verdana" pitchFamily="34" charset="0"/>
            </a:rPr>
            <a:t>pacht</a:t>
          </a:r>
          <a:endParaRPr lang="en-GB" sz="1400" dirty="0" smtClean="0">
            <a:latin typeface="Verdana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0.83291</cdr:x>
      <cdr:y>0.23021</cdr:y>
    </cdr:from>
    <cdr:to>
      <cdr:x>0.98056</cdr:x>
      <cdr:y>0.29772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693628" y="1032233"/>
          <a:ext cx="1186543" cy="302712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Overflow="clip" wrap="none" rtlCol="0">
          <a:spAutoFit/>
        </a:bodyPr>
        <a:lstStyle xmlns:a="http://schemas.openxmlformats.org/drawingml/2006/main"/>
        <a:p xmlns:a="http://schemas.openxmlformats.org/drawingml/2006/main">
          <a:pPr>
            <a:lnSpc>
              <a:spcPts val="1800"/>
            </a:lnSpc>
          </a:pPr>
          <a:r>
            <a:rPr lang="nl-NL" sz="1400" dirty="0" smtClean="0">
              <a:solidFill>
                <a:schemeClr val="tx1"/>
              </a:solidFill>
              <a:latin typeface="Verdana" pitchFamily="34" charset="0"/>
            </a:rPr>
            <a:t>Akkerbouw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936"/>
          </a:xfrm>
          <a:prstGeom prst="rect">
            <a:avLst/>
          </a:prstGeom>
        </p:spPr>
        <p:txBody>
          <a:bodyPr vert="horz" lIns="91001" tIns="45501" rIns="91001" bIns="45501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5936"/>
          </a:xfrm>
          <a:prstGeom prst="rect">
            <a:avLst/>
          </a:prstGeom>
        </p:spPr>
        <p:txBody>
          <a:bodyPr vert="horz" lIns="91001" tIns="45501" rIns="91001" bIns="45501" rtlCol="0"/>
          <a:lstStyle>
            <a:lvl1pPr algn="r">
              <a:defRPr sz="1200"/>
            </a:lvl1pPr>
          </a:lstStyle>
          <a:p>
            <a:fld id="{99988774-6DB4-4558-858D-F3E61BCEEC1F}" type="datetimeFigureOut">
              <a:rPr lang="nl-NL" smtClean="0"/>
              <a:t>2-7-2014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118"/>
            <a:ext cx="2945659" cy="495935"/>
          </a:xfrm>
          <a:prstGeom prst="rect">
            <a:avLst/>
          </a:prstGeom>
        </p:spPr>
        <p:txBody>
          <a:bodyPr vert="horz" lIns="91001" tIns="45501" rIns="91001" bIns="45501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9118"/>
            <a:ext cx="2945659" cy="495935"/>
          </a:xfrm>
          <a:prstGeom prst="rect">
            <a:avLst/>
          </a:prstGeom>
        </p:spPr>
        <p:txBody>
          <a:bodyPr vert="horz" lIns="91001" tIns="45501" rIns="91001" bIns="45501" rtlCol="0" anchor="b"/>
          <a:lstStyle>
            <a:lvl1pPr algn="r">
              <a:defRPr sz="1200"/>
            </a:lvl1pPr>
          </a:lstStyle>
          <a:p>
            <a:fld id="{0027F403-2D18-4435-9A87-8B68EDDA2B4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618151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001" tIns="45501" rIns="91001" bIns="45501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001" tIns="45501" rIns="91001" bIns="45501" rtlCol="0"/>
          <a:lstStyle>
            <a:lvl1pPr algn="r">
              <a:defRPr sz="1200"/>
            </a:lvl1pPr>
          </a:lstStyle>
          <a:p>
            <a:fld id="{2D314EE9-EAD3-440A-9A3E-CE9CE3A548D7}" type="datetimeFigureOut">
              <a:rPr lang="nl-NL" smtClean="0"/>
              <a:t>2-7-2014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01" tIns="45501" rIns="91001" bIns="45501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001" tIns="45501" rIns="91001" bIns="4550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1001" tIns="45501" rIns="91001" bIns="45501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1001" tIns="45501" rIns="91001" bIns="45501" rtlCol="0" anchor="b"/>
          <a:lstStyle>
            <a:lvl1pPr algn="r">
              <a:defRPr sz="1200"/>
            </a:lvl1pPr>
          </a:lstStyle>
          <a:p>
            <a:fld id="{462AAA18-C25C-4660-ADC3-57E7BB4D7A6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846258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3DA798D9-DED7-4E54-BAF7-833D83F72F2B}" type="datetime1">
              <a:rPr lang="en-GB"/>
              <a:pPr/>
              <a:t>02/07/2014</a:t>
            </a:fld>
            <a:endParaRPr lang="en-GB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E560E3-47FC-44DE-A52A-AE22CEB9B90B}" type="slidenum">
              <a:rPr lang="en-GB"/>
              <a:pPr/>
              <a:t>23</a:t>
            </a:fld>
            <a:endParaRPr lang="en-GB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noProof="1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3" y="230188"/>
            <a:ext cx="8442796" cy="839787"/>
          </a:xfrm>
        </p:spPr>
        <p:txBody>
          <a:bodyPr/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afbeelding 2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476508" y="3307559"/>
            <a:ext cx="2647950" cy="264795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  <a:endParaRPr kumimoji="0" lang="nl-NL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Tijdelijke aanduiding voor afbeelding 24"/>
          <p:cNvSpPr>
            <a:spLocks noGrp="1" noChangeAspect="1"/>
          </p:cNvSpPr>
          <p:nvPr>
            <p:ph type="pic" sz="quarter" idx="19"/>
          </p:nvPr>
        </p:nvSpPr>
        <p:spPr bwMode="auto">
          <a:xfrm>
            <a:off x="6308818" y="3307559"/>
            <a:ext cx="2647950" cy="2647950"/>
          </a:xfrm>
          <a:prstGeom prst="ellipse">
            <a:avLst/>
          </a:prstGeom>
          <a:solidFill>
            <a:srgbClr val="D5D2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  <a:endParaRPr kumimoji="0" lang="nl-NL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Tijdelijke aanduiding voor afbeelding 24"/>
          <p:cNvSpPr>
            <a:spLocks noGrp="1" noChangeAspect="1"/>
          </p:cNvSpPr>
          <p:nvPr>
            <p:ph type="pic" sz="quarter" idx="16"/>
          </p:nvPr>
        </p:nvSpPr>
        <p:spPr bwMode="auto">
          <a:xfrm>
            <a:off x="4714655" y="3307559"/>
            <a:ext cx="2647950" cy="2647950"/>
          </a:xfrm>
          <a:prstGeom prst="ellipse">
            <a:avLst/>
          </a:prstGeom>
          <a:solidFill>
            <a:schemeClr val="accent3"/>
          </a:solidFill>
          <a:ln>
            <a:noFill/>
          </a:ln>
          <a:extLst/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  <a:endParaRPr kumimoji="0" lang="nl-NL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Tijdelijke aanduiding voor afbeelding 24"/>
          <p:cNvSpPr>
            <a:spLocks noGrp="1" noChangeAspect="1"/>
          </p:cNvSpPr>
          <p:nvPr>
            <p:ph type="pic" sz="quarter" idx="15"/>
          </p:nvPr>
        </p:nvSpPr>
        <p:spPr bwMode="auto">
          <a:xfrm>
            <a:off x="3120492" y="3307559"/>
            <a:ext cx="2647950" cy="2647950"/>
          </a:xfrm>
          <a:prstGeom prst="ellipse">
            <a:avLst/>
          </a:prstGeom>
          <a:solidFill>
            <a:srgbClr val="D5D2CA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  <a:endParaRPr kumimoji="0" lang="nl-NL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Tijdelijke aanduiding voor tekst 4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485775" y="1616400"/>
            <a:ext cx="8447088" cy="371475"/>
          </a:xfrm>
          <a:prstGeom prst="rect">
            <a:avLst/>
          </a:prstGeom>
          <a:noFill/>
          <a:ln>
            <a:noFill/>
          </a:ln>
          <a:extLst/>
        </p:spPr>
        <p:txBody>
          <a:bodyPr lIns="3600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Ondertitel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478633" y="2262386"/>
            <a:ext cx="8447087" cy="371475"/>
          </a:xfrm>
          <a:prstGeom prst="rect">
            <a:avLst/>
          </a:prstGeom>
          <a:noFill/>
          <a:ln>
            <a:noFill/>
          </a:ln>
          <a:extLst/>
        </p:spPr>
        <p:txBody>
          <a:bodyPr lIns="36000" rIns="9000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Datum, Auteursnaam</a:t>
            </a:r>
          </a:p>
        </p:txBody>
      </p:sp>
    </p:spTree>
    <p:extLst>
      <p:ext uri="{BB962C8B-B14F-4D97-AF65-F5344CB8AC3E}">
        <p14:creationId xmlns:p14="http://schemas.microsoft.com/office/powerpoint/2010/main" val="42398339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lide vierkant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38" y="230188"/>
            <a:ext cx="3276000" cy="1353086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3900006" y="226800"/>
            <a:ext cx="5040000" cy="573585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4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495302" y="1840012"/>
            <a:ext cx="3276600" cy="4122638"/>
          </a:xfrm>
        </p:spPr>
        <p:txBody>
          <a:bodyPr lIns="36000"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4107234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foto's met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2" y="230187"/>
            <a:ext cx="8442796" cy="838800"/>
          </a:xfrm>
        </p:spPr>
        <p:txBody>
          <a:bodyPr/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537619" y="1933314"/>
            <a:ext cx="2639660" cy="26280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dirty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4" name="Tijdelijke aanduiding voor afbeelding 24"/>
          <p:cNvSpPr>
            <a:spLocks noGrp="1" noChangeAspect="1"/>
          </p:cNvSpPr>
          <p:nvPr>
            <p:ph type="pic" sz="quarter" idx="17"/>
          </p:nvPr>
        </p:nvSpPr>
        <p:spPr>
          <a:xfrm>
            <a:off x="3418212" y="1933314"/>
            <a:ext cx="2639660" cy="26280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5" name="Tijdelijke aanduiding voor afbeelding 24"/>
          <p:cNvSpPr>
            <a:spLocks noGrp="1" noChangeAspect="1"/>
          </p:cNvSpPr>
          <p:nvPr>
            <p:ph type="pic" sz="quarter" idx="18"/>
          </p:nvPr>
        </p:nvSpPr>
        <p:spPr>
          <a:xfrm>
            <a:off x="6298805" y="1933314"/>
            <a:ext cx="2639660" cy="26280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9"/>
          </p:nvPr>
        </p:nvSpPr>
        <p:spPr>
          <a:xfrm>
            <a:off x="490538" y="4610101"/>
            <a:ext cx="2752725" cy="360000"/>
          </a:xfrm>
        </p:spPr>
        <p:txBody>
          <a:bodyPr wrap="none" lIns="36000" rIns="0"/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  <a:lvl2pPr marL="696913" indent="0">
              <a:buFontTx/>
              <a:buNone/>
              <a:defRPr sz="1800"/>
            </a:lvl2pPr>
            <a:lvl3pPr marL="1560512" indent="0">
              <a:buFontTx/>
              <a:buNone/>
              <a:defRPr sz="1800"/>
            </a:lvl3pPr>
            <a:lvl4pPr marL="2332037" indent="0">
              <a:buFontTx/>
              <a:buNone/>
              <a:defRPr sz="1800"/>
            </a:lvl4pPr>
            <a:lvl5pPr marL="3052763" indent="0">
              <a:buFontTx/>
              <a:buNone/>
              <a:defRPr sz="1800"/>
            </a:lvl5pPr>
          </a:lstStyle>
          <a:p>
            <a:pPr lvl="0"/>
            <a:r>
              <a:rPr lang="nl-NL" dirty="0" smtClean="0"/>
              <a:t>Klik om de modelstijl</a:t>
            </a:r>
            <a:endParaRPr lang="nl-NL" dirty="0"/>
          </a:p>
        </p:txBody>
      </p:sp>
      <p:sp>
        <p:nvSpPr>
          <p:cNvPr id="8" name="Tijdelijke aanduiding voor tekst 6"/>
          <p:cNvSpPr>
            <a:spLocks noGrp="1"/>
          </p:cNvSpPr>
          <p:nvPr>
            <p:ph type="body" sz="quarter" idx="20"/>
          </p:nvPr>
        </p:nvSpPr>
        <p:spPr>
          <a:xfrm>
            <a:off x="3366170" y="4610101"/>
            <a:ext cx="2752725" cy="360000"/>
          </a:xfrm>
        </p:spPr>
        <p:txBody>
          <a:bodyPr wrap="none" lIns="36000" rIns="0"/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  <a:lvl2pPr marL="696913" indent="0">
              <a:buFontTx/>
              <a:buNone/>
              <a:defRPr sz="1800"/>
            </a:lvl2pPr>
            <a:lvl3pPr marL="1560512" indent="0">
              <a:buFontTx/>
              <a:buNone/>
              <a:defRPr sz="1800"/>
            </a:lvl3pPr>
            <a:lvl4pPr marL="2332037" indent="0">
              <a:buFontTx/>
              <a:buNone/>
              <a:defRPr sz="1800"/>
            </a:lvl4pPr>
            <a:lvl5pPr marL="3052763" indent="0">
              <a:buFontTx/>
              <a:buNone/>
              <a:defRPr sz="1800"/>
            </a:lvl5pPr>
          </a:lstStyle>
          <a:p>
            <a:pPr lvl="0"/>
            <a:r>
              <a:rPr lang="nl-NL" dirty="0" smtClean="0"/>
              <a:t>Klik om de modelstijl</a:t>
            </a:r>
            <a:endParaRPr lang="nl-NL" dirty="0"/>
          </a:p>
        </p:txBody>
      </p:sp>
      <p:sp>
        <p:nvSpPr>
          <p:cNvPr id="9" name="Tijdelijke aanduiding voor tekst 6"/>
          <p:cNvSpPr>
            <a:spLocks noGrp="1"/>
          </p:cNvSpPr>
          <p:nvPr>
            <p:ph type="body" sz="quarter" idx="21"/>
          </p:nvPr>
        </p:nvSpPr>
        <p:spPr>
          <a:xfrm>
            <a:off x="6241802" y="4610101"/>
            <a:ext cx="2752725" cy="360000"/>
          </a:xfrm>
        </p:spPr>
        <p:txBody>
          <a:bodyPr wrap="none" lIns="36000" rIns="0"/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  <a:lvl2pPr marL="696913" indent="0">
              <a:buFontTx/>
              <a:buNone/>
              <a:defRPr sz="1800"/>
            </a:lvl2pPr>
            <a:lvl3pPr marL="1560512" indent="0">
              <a:buFontTx/>
              <a:buNone/>
              <a:defRPr sz="1800"/>
            </a:lvl3pPr>
            <a:lvl4pPr marL="2332037" indent="0">
              <a:buFontTx/>
              <a:buNone/>
              <a:defRPr sz="1800"/>
            </a:lvl4pPr>
            <a:lvl5pPr marL="3052763" indent="0">
              <a:buFontTx/>
              <a:buNone/>
              <a:defRPr sz="1800"/>
            </a:lvl5pPr>
          </a:lstStyle>
          <a:p>
            <a:pPr lvl="0"/>
            <a:r>
              <a:rPr lang="nl-NL" dirty="0" smtClean="0"/>
              <a:t>Klik om de modelstijl</a:t>
            </a:r>
            <a:endParaRPr lang="nl-NL" dirty="0"/>
          </a:p>
        </p:txBody>
      </p:sp>
      <p:sp>
        <p:nvSpPr>
          <p:cNvPr id="10" name="Tijdelijke aanduiding voor tekst 6"/>
          <p:cNvSpPr>
            <a:spLocks noGrp="1"/>
          </p:cNvSpPr>
          <p:nvPr>
            <p:ph type="body" sz="quarter" idx="22"/>
          </p:nvPr>
        </p:nvSpPr>
        <p:spPr>
          <a:xfrm>
            <a:off x="490538" y="4985219"/>
            <a:ext cx="2752725" cy="360000"/>
          </a:xfrm>
        </p:spPr>
        <p:txBody>
          <a:bodyPr wrap="square" lIns="36000" rIns="0"/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  <a:lvl2pPr marL="696913" indent="0">
              <a:buFontTx/>
              <a:buNone/>
              <a:defRPr sz="1800"/>
            </a:lvl2pPr>
            <a:lvl3pPr marL="1560512" indent="0">
              <a:buFontTx/>
              <a:buNone/>
              <a:defRPr sz="1800"/>
            </a:lvl3pPr>
            <a:lvl4pPr marL="2332037" indent="0">
              <a:buFontTx/>
              <a:buNone/>
              <a:defRPr sz="1800"/>
            </a:lvl4pPr>
            <a:lvl5pPr marL="3052763" indent="0">
              <a:buFontTx/>
              <a:buNone/>
              <a:defRPr sz="1800"/>
            </a:lvl5pPr>
          </a:lstStyle>
          <a:p>
            <a:pPr lvl="0"/>
            <a:r>
              <a:rPr lang="nl-NL" dirty="0" smtClean="0"/>
              <a:t>Klik om de modelstijl</a:t>
            </a:r>
            <a:endParaRPr lang="nl-NL" dirty="0"/>
          </a:p>
        </p:txBody>
      </p:sp>
      <p:sp>
        <p:nvSpPr>
          <p:cNvPr id="11" name="Tijdelijke aanduiding voor tekst 6"/>
          <p:cNvSpPr>
            <a:spLocks noGrp="1"/>
          </p:cNvSpPr>
          <p:nvPr>
            <p:ph type="body" sz="quarter" idx="23"/>
          </p:nvPr>
        </p:nvSpPr>
        <p:spPr>
          <a:xfrm>
            <a:off x="3365675" y="4985219"/>
            <a:ext cx="2752725" cy="360000"/>
          </a:xfrm>
        </p:spPr>
        <p:txBody>
          <a:bodyPr wrap="square" lIns="36000" rIns="0"/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  <a:lvl2pPr marL="696913" indent="0">
              <a:buFontTx/>
              <a:buNone/>
              <a:defRPr sz="1800"/>
            </a:lvl2pPr>
            <a:lvl3pPr marL="1560512" indent="0">
              <a:buFontTx/>
              <a:buNone/>
              <a:defRPr sz="1800"/>
            </a:lvl3pPr>
            <a:lvl4pPr marL="2332037" indent="0">
              <a:buFontTx/>
              <a:buNone/>
              <a:defRPr sz="1800"/>
            </a:lvl4pPr>
            <a:lvl5pPr marL="3052763" indent="0">
              <a:buFontTx/>
              <a:buNone/>
              <a:defRPr sz="1800"/>
            </a:lvl5pPr>
          </a:lstStyle>
          <a:p>
            <a:pPr lvl="0"/>
            <a:r>
              <a:rPr lang="nl-NL" dirty="0" smtClean="0"/>
              <a:t>Klik om de modelstijl</a:t>
            </a:r>
            <a:endParaRPr lang="nl-NL" dirty="0"/>
          </a:p>
        </p:txBody>
      </p:sp>
      <p:sp>
        <p:nvSpPr>
          <p:cNvPr id="12" name="Tijdelijke aanduiding voor tekst 6"/>
          <p:cNvSpPr>
            <a:spLocks noGrp="1"/>
          </p:cNvSpPr>
          <p:nvPr>
            <p:ph type="body" sz="quarter" idx="24"/>
          </p:nvPr>
        </p:nvSpPr>
        <p:spPr>
          <a:xfrm>
            <a:off x="6241802" y="4985219"/>
            <a:ext cx="2752725" cy="360000"/>
          </a:xfrm>
        </p:spPr>
        <p:txBody>
          <a:bodyPr wrap="square" lIns="36000" rIns="0"/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  <a:lvl2pPr marL="696913" indent="0">
              <a:buFontTx/>
              <a:buNone/>
              <a:defRPr sz="1800"/>
            </a:lvl2pPr>
            <a:lvl3pPr marL="1560512" indent="0">
              <a:buFontTx/>
              <a:buNone/>
              <a:defRPr sz="1800"/>
            </a:lvl3pPr>
            <a:lvl4pPr marL="2332037" indent="0">
              <a:buFontTx/>
              <a:buNone/>
              <a:defRPr sz="1800"/>
            </a:lvl4pPr>
            <a:lvl5pPr marL="3052763" indent="0">
              <a:buFontTx/>
              <a:buNone/>
              <a:defRPr sz="1800"/>
            </a:lvl5pPr>
          </a:lstStyle>
          <a:p>
            <a:pPr lvl="0"/>
            <a:r>
              <a:rPr lang="nl-NL" dirty="0" smtClean="0"/>
              <a:t>Klik om de modelstijl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910310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et 2 vierkante foto'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2" y="230187"/>
            <a:ext cx="8442796" cy="838800"/>
          </a:xfrm>
        </p:spPr>
        <p:txBody>
          <a:bodyPr/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536399" y="1929600"/>
            <a:ext cx="4104000" cy="4027383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5" name="Tijdelijke aanduiding voor afbeelding 24"/>
          <p:cNvSpPr>
            <a:spLocks noGrp="1" noChangeAspect="1"/>
          </p:cNvSpPr>
          <p:nvPr>
            <p:ph type="pic" sz="quarter" idx="17"/>
          </p:nvPr>
        </p:nvSpPr>
        <p:spPr>
          <a:xfrm>
            <a:off x="4826161" y="1929600"/>
            <a:ext cx="4104000" cy="403305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432627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et grot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536400" y="1402557"/>
            <a:ext cx="8402400" cy="455295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2" y="230187"/>
            <a:ext cx="8442796" cy="838800"/>
          </a:xfrm>
        </p:spPr>
        <p:txBody>
          <a:bodyPr/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780158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taande foto's zond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4"/>
          <p:cNvSpPr>
            <a:spLocks noGrp="1"/>
          </p:cNvSpPr>
          <p:nvPr>
            <p:ph type="pic" sz="quarter" idx="16"/>
          </p:nvPr>
        </p:nvSpPr>
        <p:spPr>
          <a:xfrm>
            <a:off x="536400" y="233362"/>
            <a:ext cx="4011352" cy="57204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4" name="Tijdelijke aanduiding voor afbeelding 24"/>
          <p:cNvSpPr>
            <a:spLocks noGrp="1"/>
          </p:cNvSpPr>
          <p:nvPr>
            <p:ph type="pic" sz="quarter" idx="17"/>
          </p:nvPr>
        </p:nvSpPr>
        <p:spPr>
          <a:xfrm>
            <a:off x="4827265" y="233362"/>
            <a:ext cx="4104000" cy="5719559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704470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beeldvull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4"/>
          <p:cNvSpPr>
            <a:spLocks noGrp="1" noChangeAspect="1"/>
          </p:cNvSpPr>
          <p:nvPr>
            <p:ph type="pic" sz="quarter" idx="16"/>
          </p:nvPr>
        </p:nvSpPr>
        <p:spPr bwMode="gray">
          <a:xfrm>
            <a:off x="0" y="0"/>
            <a:ext cx="9143999" cy="68580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 bwMode="white">
          <a:xfrm>
            <a:off x="491642" y="230188"/>
            <a:ext cx="8442796" cy="840125"/>
          </a:xfrm>
          <a:noFill/>
          <a:ln w="0">
            <a:gradFill>
              <a:gsLst>
                <a:gs pos="0">
                  <a:schemeClr val="bg1"/>
                </a:gs>
                <a:gs pos="1000">
                  <a:schemeClr val="bg1">
                    <a:alpha val="0"/>
                  </a:schemeClr>
                </a:gs>
                <a:gs pos="99000">
                  <a:srgbClr val="FFFFFF">
                    <a:alpha val="0"/>
                  </a:srgbClr>
                </a:gs>
                <a:gs pos="100000">
                  <a:schemeClr val="bg1"/>
                </a:gs>
              </a:gsLst>
              <a:lin ang="5400000" scaled="0"/>
            </a:gra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266283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1582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e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840125"/>
          </a:xfrm>
        </p:spPr>
        <p:txBody>
          <a:bodyPr/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grafiek 5"/>
          <p:cNvSpPr>
            <a:spLocks noGrp="1"/>
          </p:cNvSpPr>
          <p:nvPr>
            <p:ph type="chart" sz="quarter" idx="17"/>
          </p:nvPr>
        </p:nvSpPr>
        <p:spPr>
          <a:xfrm>
            <a:off x="437321" y="1752600"/>
            <a:ext cx="8601903" cy="4314825"/>
          </a:xfrm>
          <a:noFill/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613773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3200" y="230187"/>
            <a:ext cx="8442796" cy="8388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5" name="Tijdelijke aanduiding voor tabel 4"/>
          <p:cNvSpPr>
            <a:spLocks noGrp="1"/>
          </p:cNvSpPr>
          <p:nvPr>
            <p:ph type="tbl" sz="quarter" idx="10"/>
          </p:nvPr>
        </p:nvSpPr>
        <p:spPr>
          <a:xfrm>
            <a:off x="538163" y="1933575"/>
            <a:ext cx="8398089" cy="40284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693371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/tussenslide met rond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3200" y="230188"/>
            <a:ext cx="3276000" cy="1353086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7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3887699" y="224477"/>
            <a:ext cx="5040000" cy="5040000"/>
          </a:xfrm>
          <a:prstGeom prst="ellipse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8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495301" y="1835250"/>
            <a:ext cx="3276600" cy="4127400"/>
          </a:xfrm>
        </p:spPr>
        <p:txBody>
          <a:bodyPr lIns="36000"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3203450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lide met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839787"/>
          </a:xfrm>
        </p:spPr>
        <p:txBody>
          <a:bodyPr/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6"/>
          <p:cNvSpPr>
            <a:spLocks noGrp="1"/>
          </p:cNvSpPr>
          <p:nvPr>
            <p:ph type="body" sz="quarter" idx="10"/>
          </p:nvPr>
        </p:nvSpPr>
        <p:spPr>
          <a:xfrm>
            <a:off x="421200" y="1835249"/>
            <a:ext cx="8521188" cy="40896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03301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slide met meerdere logo'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3200" y="230188"/>
            <a:ext cx="3276000" cy="1353086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8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495301" y="1835250"/>
            <a:ext cx="3276600" cy="3657600"/>
          </a:xfrm>
        </p:spPr>
        <p:txBody>
          <a:bodyPr lIns="36000"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17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3887699" y="224477"/>
            <a:ext cx="5040000" cy="5040000"/>
          </a:xfrm>
          <a:prstGeom prst="ellipse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9" name="Rechthoek 8"/>
          <p:cNvSpPr/>
          <p:nvPr userDrawn="1"/>
        </p:nvSpPr>
        <p:spPr>
          <a:xfrm>
            <a:off x="3800901" y="6127845"/>
            <a:ext cx="5141487" cy="614149"/>
          </a:xfrm>
          <a:prstGeom prst="rect">
            <a:avLst/>
          </a:prstGeom>
          <a:solidFill>
            <a:schemeClr val="bg1"/>
          </a:solidFill>
          <a:ln w="31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50000"/>
              </a:lnSpc>
            </a:pPr>
            <a:r>
              <a:rPr lang="nl-NL" sz="1000" dirty="0" smtClean="0">
                <a:solidFill>
                  <a:schemeClr val="accent3"/>
                </a:solidFill>
              </a:rPr>
              <a:t>Ruimte</a:t>
            </a:r>
            <a:r>
              <a:rPr lang="nl-NL" sz="1000" baseline="0" dirty="0" smtClean="0">
                <a:solidFill>
                  <a:schemeClr val="accent3"/>
                </a:solidFill>
              </a:rPr>
              <a:t> voor partnerlogo’s </a:t>
            </a:r>
            <a:br>
              <a:rPr lang="nl-NL" sz="1000" baseline="0" dirty="0" smtClean="0">
                <a:solidFill>
                  <a:schemeClr val="accent3"/>
                </a:solidFill>
              </a:rPr>
            </a:br>
            <a:r>
              <a:rPr lang="nl-NL" sz="800" baseline="0" dirty="0" smtClean="0">
                <a:solidFill>
                  <a:schemeClr val="accent3"/>
                </a:solidFill>
              </a:rPr>
              <a:t>(plaats een wit vlak achter de logo’s om deze tekst en het kader te verbergen)</a:t>
            </a:r>
            <a:endParaRPr lang="nl-NL" sz="8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2640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32930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tekstk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6"/>
          <p:cNvSpPr>
            <a:spLocks noGrp="1"/>
          </p:cNvSpPr>
          <p:nvPr>
            <p:ph type="body" sz="quarter" idx="10"/>
          </p:nvPr>
        </p:nvSpPr>
        <p:spPr>
          <a:xfrm>
            <a:off x="421200" y="1835249"/>
            <a:ext cx="4140000" cy="40896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</p:txBody>
      </p:sp>
      <p:sp>
        <p:nvSpPr>
          <p:cNvPr id="4" name="Tijdelijke aanduiding voor tekst 6"/>
          <p:cNvSpPr>
            <a:spLocks noGrp="1"/>
          </p:cNvSpPr>
          <p:nvPr>
            <p:ph type="body" sz="quarter" idx="11"/>
          </p:nvPr>
        </p:nvSpPr>
        <p:spPr>
          <a:xfrm>
            <a:off x="4793357" y="1835249"/>
            <a:ext cx="4140000" cy="40896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1270493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kader met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6"/>
          <p:cNvSpPr>
            <a:spLocks noGrp="1"/>
          </p:cNvSpPr>
          <p:nvPr>
            <p:ph type="body" sz="quarter" idx="10"/>
          </p:nvPr>
        </p:nvSpPr>
        <p:spPr>
          <a:xfrm>
            <a:off x="421200" y="1835249"/>
            <a:ext cx="4140000" cy="40896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</p:txBody>
      </p:sp>
      <p:sp>
        <p:nvSpPr>
          <p:cNvPr id="5" name="Tijdelijke aanduiding voor afbeelding 24"/>
          <p:cNvSpPr>
            <a:spLocks noGrp="1" noChangeAspect="1"/>
          </p:cNvSpPr>
          <p:nvPr>
            <p:ph type="pic" sz="quarter" idx="17"/>
          </p:nvPr>
        </p:nvSpPr>
        <p:spPr>
          <a:xfrm>
            <a:off x="4826161" y="1929600"/>
            <a:ext cx="4104000" cy="403305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32950174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kader met 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6"/>
          <p:cNvSpPr>
            <a:spLocks noGrp="1"/>
          </p:cNvSpPr>
          <p:nvPr>
            <p:ph type="body" sz="quarter" idx="10"/>
          </p:nvPr>
        </p:nvSpPr>
        <p:spPr>
          <a:xfrm>
            <a:off x="421200" y="1835249"/>
            <a:ext cx="4140000" cy="40896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</p:txBody>
      </p:sp>
      <p:sp>
        <p:nvSpPr>
          <p:cNvPr id="6" name="Tijdelijke aanduiding voor grafiek 5"/>
          <p:cNvSpPr>
            <a:spLocks noGrp="1"/>
          </p:cNvSpPr>
          <p:nvPr>
            <p:ph type="chart" sz="quarter" idx="17"/>
          </p:nvPr>
        </p:nvSpPr>
        <p:spPr>
          <a:xfrm>
            <a:off x="4791075" y="1752600"/>
            <a:ext cx="4140000" cy="4314825"/>
          </a:xfrm>
          <a:noFill/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954067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kader met 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6"/>
          <p:cNvSpPr>
            <a:spLocks noGrp="1"/>
          </p:cNvSpPr>
          <p:nvPr>
            <p:ph type="body" sz="quarter" idx="10"/>
          </p:nvPr>
        </p:nvSpPr>
        <p:spPr>
          <a:xfrm>
            <a:off x="421200" y="1835249"/>
            <a:ext cx="4140000" cy="40896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</p:txBody>
      </p:sp>
      <p:sp>
        <p:nvSpPr>
          <p:cNvPr id="5" name="Tijdelijke aanduiding voor tabel 4"/>
          <p:cNvSpPr>
            <a:spLocks noGrp="1"/>
          </p:cNvSpPr>
          <p:nvPr>
            <p:ph type="tbl" sz="quarter" idx="11"/>
          </p:nvPr>
        </p:nvSpPr>
        <p:spPr>
          <a:xfrm>
            <a:off x="4791075" y="1933575"/>
            <a:ext cx="4140000" cy="40284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283940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o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8" name="Tijdelijke aanduiding voor SmartArt 7"/>
          <p:cNvSpPr>
            <a:spLocks noGrp="1"/>
          </p:cNvSpPr>
          <p:nvPr>
            <p:ph type="dgm" sz="quarter" idx="10"/>
          </p:nvPr>
        </p:nvSpPr>
        <p:spPr>
          <a:xfrm>
            <a:off x="538163" y="1828800"/>
            <a:ext cx="8404225" cy="4133850"/>
          </a:xfrm>
        </p:spPr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60759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035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slide meerdere logo'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afbeelding 2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476508" y="3307559"/>
            <a:ext cx="2647950" cy="264795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  <a:endParaRPr kumimoji="0" lang="nl-NL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Tijdelijke aanduiding voor afbeelding 24"/>
          <p:cNvSpPr>
            <a:spLocks noGrp="1" noChangeAspect="1"/>
          </p:cNvSpPr>
          <p:nvPr>
            <p:ph type="pic" sz="quarter" idx="20"/>
          </p:nvPr>
        </p:nvSpPr>
        <p:spPr bwMode="auto">
          <a:xfrm>
            <a:off x="6308818" y="3307559"/>
            <a:ext cx="2647950" cy="2647950"/>
          </a:xfrm>
          <a:prstGeom prst="ellipse">
            <a:avLst/>
          </a:prstGeom>
          <a:solidFill>
            <a:srgbClr val="D5D2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  <a:endParaRPr kumimoji="0" lang="nl-NL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Tijdelijke aanduiding voor afbeelding 24"/>
          <p:cNvSpPr>
            <a:spLocks noGrp="1" noChangeAspect="1"/>
          </p:cNvSpPr>
          <p:nvPr>
            <p:ph type="pic" sz="quarter" idx="21"/>
          </p:nvPr>
        </p:nvSpPr>
        <p:spPr bwMode="auto">
          <a:xfrm>
            <a:off x="4714655" y="3307559"/>
            <a:ext cx="2647950" cy="2647950"/>
          </a:xfrm>
          <a:prstGeom prst="ellipse">
            <a:avLst/>
          </a:prstGeom>
          <a:solidFill>
            <a:schemeClr val="accent3"/>
          </a:solidFill>
          <a:ln>
            <a:noFill/>
          </a:ln>
          <a:extLst/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  <a:endParaRPr kumimoji="0" lang="nl-NL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Tijdelijke aanduiding voor afbeelding 24"/>
          <p:cNvSpPr>
            <a:spLocks noGrp="1" noChangeAspect="1"/>
          </p:cNvSpPr>
          <p:nvPr>
            <p:ph type="pic" sz="quarter" idx="15"/>
          </p:nvPr>
        </p:nvSpPr>
        <p:spPr bwMode="auto">
          <a:xfrm>
            <a:off x="3120492" y="3307559"/>
            <a:ext cx="2647950" cy="2647950"/>
          </a:xfrm>
          <a:prstGeom prst="ellipse">
            <a:avLst/>
          </a:prstGeom>
          <a:solidFill>
            <a:srgbClr val="D5D2CA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  <a:endParaRPr kumimoji="0" lang="nl-NL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Titel 10"/>
          <p:cNvSpPr>
            <a:spLocks noGrp="1"/>
          </p:cNvSpPr>
          <p:nvPr>
            <p:ph type="title"/>
          </p:nvPr>
        </p:nvSpPr>
        <p:spPr>
          <a:xfrm>
            <a:off x="491642" y="230187"/>
            <a:ext cx="8442796" cy="838800"/>
          </a:xfrm>
        </p:spPr>
        <p:txBody>
          <a:bodyPr/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14" name="Tijdelijke aanduiding voor tekst 4"/>
          <p:cNvSpPr>
            <a:spLocks noGrp="1"/>
          </p:cNvSpPr>
          <p:nvPr>
            <p:ph type="body" sz="quarter" idx="22" hasCustomPrompt="1"/>
          </p:nvPr>
        </p:nvSpPr>
        <p:spPr bwMode="auto">
          <a:xfrm>
            <a:off x="485775" y="1616400"/>
            <a:ext cx="8447088" cy="371475"/>
          </a:xfrm>
          <a:prstGeom prst="rect">
            <a:avLst/>
          </a:prstGeom>
          <a:noFill/>
          <a:ln>
            <a:noFill/>
          </a:ln>
          <a:extLst/>
        </p:spPr>
        <p:txBody>
          <a:bodyPr lIns="36000"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Ondertitel</a:t>
            </a:r>
          </a:p>
        </p:txBody>
      </p:sp>
      <p:sp>
        <p:nvSpPr>
          <p:cNvPr id="15" name="Tijdelijke aanduiding voor tekst 4"/>
          <p:cNvSpPr>
            <a:spLocks noGrp="1"/>
          </p:cNvSpPr>
          <p:nvPr>
            <p:ph type="body" sz="quarter" idx="23" hasCustomPrompt="1"/>
          </p:nvPr>
        </p:nvSpPr>
        <p:spPr bwMode="auto">
          <a:xfrm>
            <a:off x="476251" y="2262386"/>
            <a:ext cx="8447087" cy="371475"/>
          </a:xfrm>
          <a:prstGeom prst="rect">
            <a:avLst/>
          </a:prstGeom>
          <a:noFill/>
          <a:ln>
            <a:noFill/>
          </a:ln>
          <a:extLst/>
        </p:spPr>
        <p:txBody>
          <a:bodyPr lIns="36000" rIns="90000"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Datum, Auteursnaam</a:t>
            </a:r>
          </a:p>
        </p:txBody>
      </p:sp>
      <p:sp>
        <p:nvSpPr>
          <p:cNvPr id="13" name="Rechthoek 12"/>
          <p:cNvSpPr/>
          <p:nvPr userDrawn="1"/>
        </p:nvSpPr>
        <p:spPr>
          <a:xfrm>
            <a:off x="3800901" y="6127845"/>
            <a:ext cx="5141487" cy="614149"/>
          </a:xfrm>
          <a:prstGeom prst="rect">
            <a:avLst/>
          </a:prstGeom>
          <a:solidFill>
            <a:schemeClr val="bg1"/>
          </a:solidFill>
          <a:ln w="31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50000"/>
              </a:lnSpc>
            </a:pPr>
            <a:r>
              <a:rPr lang="nl-NL" sz="1000" dirty="0" smtClean="0">
                <a:solidFill>
                  <a:schemeClr val="accent3"/>
                </a:solidFill>
              </a:rPr>
              <a:t>Ruimte</a:t>
            </a:r>
            <a:r>
              <a:rPr lang="nl-NL" sz="1000" baseline="0" dirty="0" smtClean="0">
                <a:solidFill>
                  <a:schemeClr val="accent3"/>
                </a:solidFill>
              </a:rPr>
              <a:t> voor partnerlogo’s </a:t>
            </a:r>
            <a:br>
              <a:rPr lang="nl-NL" sz="1000" baseline="0" dirty="0" smtClean="0">
                <a:solidFill>
                  <a:schemeClr val="accent3"/>
                </a:solidFill>
              </a:rPr>
            </a:br>
            <a:r>
              <a:rPr lang="nl-NL" sz="800" baseline="0" dirty="0" smtClean="0">
                <a:solidFill>
                  <a:schemeClr val="accent3"/>
                </a:solidFill>
              </a:rPr>
              <a:t>(plaats een wit vlak achter de logo’s om deze tekst en het kader te verbergen)</a:t>
            </a:r>
            <a:endParaRPr lang="nl-NL" sz="8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516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>
          <a:blip r:embed="rId2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91642" y="230188"/>
            <a:ext cx="8442796" cy="839787"/>
          </a:xfrm>
          <a:prstGeom prst="rect">
            <a:avLst/>
          </a:prstGeom>
          <a:noFill/>
          <a:ln w="0">
            <a:gradFill>
              <a:gsLst>
                <a:gs pos="0">
                  <a:schemeClr val="tx1"/>
                </a:gs>
                <a:gs pos="1000">
                  <a:schemeClr val="tx1">
                    <a:alpha val="0"/>
                  </a:schemeClr>
                </a:gs>
                <a:gs pos="99000">
                  <a:srgbClr val="005172">
                    <a:alpha val="0"/>
                  </a:srgbClr>
                </a:gs>
                <a:gs pos="100000">
                  <a:schemeClr val="tx1"/>
                </a:gs>
              </a:gsLst>
              <a:lin ang="5400000" scaled="0"/>
            </a:gradFill>
          </a:ln>
          <a:extLst/>
        </p:spPr>
        <p:txBody>
          <a:bodyPr vert="horz" wrap="square" lIns="18000" tIns="0" rIns="91440" bIns="32400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nl-NL" dirty="0" smtClean="0"/>
              <a:t>Klik om de stijl te bewerken</a:t>
            </a:r>
          </a:p>
        </p:txBody>
      </p:sp>
      <p:sp>
        <p:nvSpPr>
          <p:cNvPr id="1028" name="Tijdelijke aanduiding voor tekst 23"/>
          <p:cNvSpPr>
            <a:spLocks noGrp="1"/>
          </p:cNvSpPr>
          <p:nvPr>
            <p:ph type="body" idx="1"/>
          </p:nvPr>
        </p:nvSpPr>
        <p:spPr bwMode="auto">
          <a:xfrm>
            <a:off x="421200" y="1843200"/>
            <a:ext cx="8521188" cy="408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</a:p>
          <a:p>
            <a:pPr lvl="4"/>
            <a:endParaRPr lang="nl-NL" dirty="0" smtClean="0"/>
          </a:p>
        </p:txBody>
      </p:sp>
      <p:pic>
        <p:nvPicPr>
          <p:cNvPr id="2" name="Picture 1"/>
          <p:cNvPicPr>
            <a:picLocks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67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68" r:id="rId8"/>
    <p:sldLayoutId id="2147483664" r:id="rId9"/>
    <p:sldLayoutId id="2147483653" r:id="rId10"/>
    <p:sldLayoutId id="2147483655" r:id="rId11"/>
    <p:sldLayoutId id="2147483656" r:id="rId12"/>
    <p:sldLayoutId id="2147483657" r:id="rId13"/>
    <p:sldLayoutId id="2147483659" r:id="rId14"/>
    <p:sldLayoutId id="2147483660" r:id="rId15"/>
    <p:sldLayoutId id="2147483661" r:id="rId16"/>
    <p:sldLayoutId id="2147483663" r:id="rId17"/>
    <p:sldLayoutId id="2147483665" r:id="rId18"/>
    <p:sldLayoutId id="2147483654" r:id="rId19"/>
    <p:sldLayoutId id="2147483666" r:id="rId20"/>
    <p:sldLayoutId id="2147483674" r:id="rId2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lnSpc>
          <a:spcPts val="4000"/>
        </a:lnSpc>
        <a:spcBef>
          <a:spcPct val="0"/>
        </a:spcBef>
        <a:spcAft>
          <a:spcPct val="0"/>
        </a:spcAft>
        <a:defRPr sz="3000" kern="1200">
          <a:solidFill>
            <a:schemeClr val="bg2"/>
          </a:solidFill>
          <a:latin typeface="Verdana" pitchFamily="34" charset="0"/>
          <a:ea typeface="+mj-ea"/>
          <a:cs typeface="+mj-cs"/>
        </a:defRPr>
      </a:lvl1pPr>
      <a:lvl2pPr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2pPr>
      <a:lvl3pPr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3pPr>
      <a:lvl4pPr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4pPr>
      <a:lvl5pPr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5pPr>
      <a:lvl6pPr marL="457200"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6pPr>
      <a:lvl7pPr marL="914400"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7pPr>
      <a:lvl8pPr marL="1371600"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8pPr>
      <a:lvl9pPr marL="1828800"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9pPr>
    </p:titleStyle>
    <p:bodyStyle>
      <a:lvl1pPr marL="252413" indent="-252413" algn="l" rtl="0" fontAlgn="base">
        <a:lnSpc>
          <a:spcPts val="2500"/>
        </a:lnSpc>
        <a:spcBef>
          <a:spcPts val="1200"/>
        </a:spcBef>
        <a:spcAft>
          <a:spcPct val="0"/>
        </a:spcAft>
        <a:buClr>
          <a:schemeClr val="bg2"/>
        </a:buClr>
        <a:buSzPct val="140000"/>
        <a:buFont typeface="Wingdings" pitchFamily="2" charset="2"/>
        <a:buChar char="§"/>
        <a:defRPr sz="2200" kern="1200">
          <a:solidFill>
            <a:schemeClr val="bg2"/>
          </a:solidFill>
          <a:latin typeface="Verdana" pitchFamily="34" charset="0"/>
          <a:ea typeface="+mn-ea"/>
          <a:cs typeface="+mn-cs"/>
        </a:defRPr>
      </a:lvl1pPr>
      <a:lvl2pPr marL="982663" indent="-285750" algn="l" rtl="0" fontAlgn="base">
        <a:lnSpc>
          <a:spcPts val="2500"/>
        </a:lnSpc>
        <a:spcBef>
          <a:spcPts val="1000"/>
        </a:spcBef>
        <a:spcAft>
          <a:spcPct val="0"/>
        </a:spcAft>
        <a:buClr>
          <a:schemeClr val="bg2"/>
        </a:buClr>
        <a:buSzPct val="115000"/>
        <a:buFont typeface="Verdana" pitchFamily="34" charset="0"/>
        <a:buChar char="●"/>
        <a:defRPr sz="2200" kern="1200">
          <a:solidFill>
            <a:schemeClr val="bg2"/>
          </a:solidFill>
          <a:latin typeface="Verdana" pitchFamily="34" charset="0"/>
          <a:ea typeface="+mn-ea"/>
          <a:cs typeface="+mn-cs"/>
        </a:defRPr>
      </a:lvl2pPr>
      <a:lvl3pPr marL="1879600" indent="-319088" algn="l" rtl="0" fontAlgn="base">
        <a:lnSpc>
          <a:spcPts val="2500"/>
        </a:lnSpc>
        <a:spcBef>
          <a:spcPts val="1000"/>
        </a:spcBef>
        <a:spcAft>
          <a:spcPct val="0"/>
        </a:spcAft>
        <a:buSzPct val="115000"/>
        <a:buFont typeface="Verdana" pitchFamily="34" charset="0"/>
        <a:buChar char="●"/>
        <a:defRPr sz="2200" kern="1200">
          <a:solidFill>
            <a:schemeClr val="bg2"/>
          </a:solidFill>
          <a:latin typeface="Verdana" pitchFamily="34" charset="0"/>
          <a:ea typeface="+mn-ea"/>
          <a:cs typeface="+mn-cs"/>
        </a:defRPr>
      </a:lvl3pPr>
      <a:lvl4pPr marL="2692400" indent="-360363" algn="l" rtl="0" fontAlgn="base">
        <a:lnSpc>
          <a:spcPts val="2500"/>
        </a:lnSpc>
        <a:spcBef>
          <a:spcPct val="20000"/>
        </a:spcBef>
        <a:spcAft>
          <a:spcPct val="0"/>
        </a:spcAft>
        <a:buSzPct val="115000"/>
        <a:buFont typeface="Verdana" pitchFamily="34" charset="0"/>
        <a:buChar char="●"/>
        <a:defRPr sz="2200" kern="1200" baseline="0">
          <a:solidFill>
            <a:schemeClr val="bg2"/>
          </a:solidFill>
          <a:latin typeface="Verdana" pitchFamily="34" charset="0"/>
          <a:ea typeface="+mn-ea"/>
          <a:cs typeface="+mn-cs"/>
        </a:defRPr>
      </a:lvl4pPr>
      <a:lvl5pPr marL="3405188" indent="-352425" algn="l" rtl="0" fontAlgn="base">
        <a:lnSpc>
          <a:spcPts val="2500"/>
        </a:lnSpc>
        <a:spcBef>
          <a:spcPct val="20000"/>
        </a:spcBef>
        <a:spcAft>
          <a:spcPct val="0"/>
        </a:spcAft>
        <a:buSzPct val="115000"/>
        <a:buFont typeface="Verdana" pitchFamily="34" charset="0"/>
        <a:buChar char="●"/>
        <a:defRPr sz="2200" kern="1200">
          <a:solidFill>
            <a:schemeClr val="bg2"/>
          </a:solidFill>
          <a:latin typeface="Verdana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3" y="218366"/>
            <a:ext cx="8442796" cy="1353086"/>
          </a:xfrm>
        </p:spPr>
        <p:txBody>
          <a:bodyPr/>
          <a:lstStyle/>
          <a:p>
            <a:r>
              <a:rPr lang="nl-NL" sz="3600" dirty="0" smtClean="0"/>
              <a:t>Ontwikkelingen in grondgebruik en grondbezit</a:t>
            </a:r>
            <a:endParaRPr lang="nl-NL" sz="360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nl-NL" dirty="0"/>
              <a:t>Expertmeeting Grondmobiliteit, 2 juli 2014</a:t>
            </a:r>
          </a:p>
          <a:p>
            <a:endParaRPr lang="nl-NL" dirty="0" smtClean="0"/>
          </a:p>
          <a:p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8"/>
          </p:nvPr>
        </p:nvSpPr>
        <p:spPr>
          <a:xfrm>
            <a:off x="478633" y="2125906"/>
            <a:ext cx="8447087" cy="371475"/>
          </a:xfrm>
        </p:spPr>
        <p:txBody>
          <a:bodyPr/>
          <a:lstStyle/>
          <a:p>
            <a:endParaRPr lang="nl-NL" dirty="0" smtClean="0"/>
          </a:p>
          <a:p>
            <a:r>
              <a:rPr lang="nl-NL" dirty="0" smtClean="0"/>
              <a:t>Petra Berkhout</a:t>
            </a:r>
            <a:endParaRPr lang="nl-NL" dirty="0"/>
          </a:p>
        </p:txBody>
      </p:sp>
      <p:pic>
        <p:nvPicPr>
          <p:cNvPr id="10" name="Picture Placeholder 9"/>
          <p:cNvPicPr>
            <a:picLocks noGrp="1" noChangeAspect="1"/>
          </p:cNvPicPr>
          <p:nvPr>
            <p:ph type="pic" sz="quarter" idx="19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29" r="11229"/>
          <a:stretch>
            <a:fillRect/>
          </a:stretch>
        </p:blipFill>
        <p:spPr/>
      </p:pic>
      <p:pic>
        <p:nvPicPr>
          <p:cNvPr id="13" name="Picture Placeholder 12"/>
          <p:cNvPicPr>
            <a:picLocks noGrp="1" noChangeAspect="1"/>
          </p:cNvPicPr>
          <p:nvPr>
            <p:ph type="pic" sz="quarter" idx="1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7" r="12807"/>
          <a:stretch>
            <a:fillRect/>
          </a:stretch>
        </p:blipFill>
        <p:spPr/>
      </p:pic>
      <p:pic>
        <p:nvPicPr>
          <p:cNvPr id="21" name="Picture Placeholder 20"/>
          <p:cNvPicPr>
            <a:picLocks noGrp="1" noChangeAspect="1"/>
          </p:cNvPicPr>
          <p:nvPr>
            <p:ph type="pic" sz="quarter" idx="1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" b="83"/>
          <a:stretch>
            <a:fillRect/>
          </a:stretch>
        </p:blipFill>
        <p:spPr/>
      </p:pic>
      <p:pic>
        <p:nvPicPr>
          <p:cNvPr id="6" name="Picture Placeholder 5"/>
          <p:cNvPicPr>
            <a:picLocks noGrp="1" noChangeAspect="1"/>
          </p:cNvPicPr>
          <p:nvPr>
            <p:ph type="pic" sz="quarter"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4747" y="3334855"/>
            <a:ext cx="2647950" cy="2647950"/>
          </a:xfrm>
        </p:spPr>
      </p:pic>
    </p:spTree>
    <p:extLst>
      <p:ext uri="{BB962C8B-B14F-4D97-AF65-F5344CB8AC3E}">
        <p14:creationId xmlns:p14="http://schemas.microsoft.com/office/powerpoint/2010/main" val="198388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791650"/>
          </a:xfrm>
        </p:spPr>
        <p:txBody>
          <a:bodyPr/>
          <a:lstStyle/>
          <a:p>
            <a:r>
              <a:rPr lang="nl-NL" dirty="0" smtClean="0"/>
              <a:t>Omvang grondtransacties niet-particulieren </a:t>
            </a:r>
            <a:endParaRPr lang="nl-NL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942148"/>
              </p:ext>
            </p:extLst>
          </p:nvPr>
        </p:nvGraphicFramePr>
        <p:xfrm>
          <a:off x="477672" y="1140869"/>
          <a:ext cx="8516202" cy="51916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1644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840125"/>
          </a:xfrm>
        </p:spPr>
        <p:txBody>
          <a:bodyPr/>
          <a:lstStyle/>
          <a:p>
            <a:r>
              <a:rPr lang="nl-NL" dirty="0" smtClean="0"/>
              <a:t>Omvang grondtransacties particulieren</a:t>
            </a:r>
            <a:endParaRPr lang="nl-NL" dirty="0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910903"/>
              </p:ext>
            </p:extLst>
          </p:nvPr>
        </p:nvGraphicFramePr>
        <p:xfrm>
          <a:off x="518616" y="1528551"/>
          <a:ext cx="8202303" cy="47357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08434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791650"/>
          </a:xfrm>
        </p:spPr>
        <p:txBody>
          <a:bodyPr/>
          <a:lstStyle/>
          <a:p>
            <a:r>
              <a:rPr lang="nl-NL" dirty="0" smtClean="0"/>
              <a:t>Prijs los land: </a:t>
            </a:r>
            <a:r>
              <a:rPr lang="nl-NL" dirty="0" err="1" smtClean="0"/>
              <a:t>onverpacht</a:t>
            </a:r>
            <a:r>
              <a:rPr lang="nl-NL" dirty="0" smtClean="0"/>
              <a:t> en verpacht</a:t>
            </a:r>
            <a:endParaRPr lang="nl-NL" dirty="0"/>
          </a:p>
        </p:txBody>
      </p:sp>
      <p:graphicFrame>
        <p:nvGraphicFramePr>
          <p:cNvPr id="3" name="Char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9050239"/>
              </p:ext>
            </p:extLst>
          </p:nvPr>
        </p:nvGraphicFramePr>
        <p:xfrm>
          <a:off x="497896" y="1222185"/>
          <a:ext cx="8427740" cy="47839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55369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643" y="230187"/>
            <a:ext cx="2456274" cy="1866047"/>
          </a:xfrm>
        </p:spPr>
        <p:txBody>
          <a:bodyPr/>
          <a:lstStyle/>
          <a:p>
            <a:r>
              <a:rPr lang="nl-NL" dirty="0" smtClean="0"/>
              <a:t>Regionale verschillen</a:t>
            </a:r>
            <a:br>
              <a:rPr lang="nl-NL" dirty="0" smtClean="0"/>
            </a:br>
            <a:r>
              <a:rPr lang="nl-NL" dirty="0" smtClean="0"/>
              <a:t>grondprijs</a:t>
            </a:r>
            <a:endParaRPr lang="nl-NL" dirty="0"/>
          </a:p>
        </p:txBody>
      </p:sp>
      <p:pic>
        <p:nvPicPr>
          <p:cNvPr id="3" name="Afbeelding 2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576" y="191068"/>
            <a:ext cx="5786651" cy="655092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0377" y="2182505"/>
            <a:ext cx="24975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 smtClean="0"/>
              <a:t>Gemiddelde prijs per landbouwgebied</a:t>
            </a:r>
            <a:r>
              <a:rPr lang="nl-NL" dirty="0"/>
              <a:t>,</a:t>
            </a:r>
            <a:br>
              <a:rPr lang="nl-NL" dirty="0"/>
            </a:br>
            <a:r>
              <a:rPr lang="nl-NL" dirty="0"/>
              <a:t>2011-2013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4023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1304611"/>
          </a:xfrm>
        </p:spPr>
        <p:txBody>
          <a:bodyPr/>
          <a:lstStyle/>
          <a:p>
            <a:r>
              <a:rPr lang="nl-NL" dirty="0"/>
              <a:t>G</a:t>
            </a:r>
            <a:r>
              <a:rPr lang="nl-NL" dirty="0" smtClean="0"/>
              <a:t>rondprijs versus toegevoegde waarde </a:t>
            </a:r>
            <a:r>
              <a:rPr lang="nl-NL" sz="2400" dirty="0" smtClean="0"/>
              <a:t>(1970=100)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963694" y="3600830"/>
            <a:ext cx="123463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800"/>
              </a:lnSpc>
            </a:pPr>
            <a:r>
              <a:rPr lang="nl-NL" sz="1600" dirty="0" smtClean="0">
                <a:latin typeface="Verdana" pitchFamily="34" charset="0"/>
              </a:rPr>
              <a:t>grondprijs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10745" y="4751801"/>
            <a:ext cx="149893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800"/>
              </a:lnSpc>
            </a:pPr>
            <a:r>
              <a:rPr lang="nl-NL" sz="1600" dirty="0" err="1">
                <a:latin typeface="Verdana" pitchFamily="34" charset="0"/>
              </a:rPr>
              <a:t>n</a:t>
            </a:r>
            <a:r>
              <a:rPr lang="nl-NL" sz="1600" dirty="0" err="1" smtClean="0">
                <a:latin typeface="Verdana" pitchFamily="34" charset="0"/>
              </a:rPr>
              <a:t>tw</a:t>
            </a:r>
            <a:r>
              <a:rPr lang="nl-NL" sz="1600" dirty="0" smtClean="0">
                <a:latin typeface="Verdana" pitchFamily="34" charset="0"/>
              </a:rPr>
              <a:t> melkvee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33168" y="5627432"/>
            <a:ext cx="176163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800"/>
              </a:lnSpc>
            </a:pPr>
            <a:r>
              <a:rPr lang="nl-NL" sz="1600" dirty="0" err="1">
                <a:latin typeface="Verdana" pitchFamily="34" charset="0"/>
              </a:rPr>
              <a:t>n</a:t>
            </a:r>
            <a:r>
              <a:rPr lang="nl-NL" sz="1600" dirty="0" err="1" smtClean="0">
                <a:latin typeface="Verdana" pitchFamily="34" charset="0"/>
              </a:rPr>
              <a:t>tw</a:t>
            </a:r>
            <a:r>
              <a:rPr lang="nl-NL" sz="1600" dirty="0" smtClean="0">
                <a:latin typeface="Verdana" pitchFamily="34" charset="0"/>
              </a:rPr>
              <a:t> akkerbouw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7696258"/>
              </p:ext>
            </p:extLst>
          </p:nvPr>
        </p:nvGraphicFramePr>
        <p:xfrm>
          <a:off x="491318" y="1273366"/>
          <a:ext cx="8379727" cy="49780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791650"/>
          </a:xfrm>
        </p:spPr>
        <p:txBody>
          <a:bodyPr/>
          <a:lstStyle/>
          <a:p>
            <a:r>
              <a:rPr lang="nl-NL" dirty="0" smtClean="0"/>
              <a:t>Ontwikkeling grondprijs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 smtClean="0"/>
              <a:t>Afgelopen decennia is grondprijs meer gestegen dan de inflatie</a:t>
            </a:r>
          </a:p>
          <a:p>
            <a:r>
              <a:rPr lang="nl-NL" dirty="0" smtClean="0"/>
              <a:t>Grondprijs is ook meer gestegen dan het gemiddelde inkomen per hectare</a:t>
            </a:r>
          </a:p>
          <a:p>
            <a:r>
              <a:rPr lang="nl-NL" dirty="0" smtClean="0"/>
              <a:t>Stijging sterk bepaald door de doorgaande bedrijfsvergroting</a:t>
            </a:r>
          </a:p>
          <a:p>
            <a:r>
              <a:rPr lang="nl-NL" dirty="0" smtClean="0"/>
              <a:t>Andere factor: de sterke verlaging van de rentevoet sinds eind jaren tachtig</a:t>
            </a:r>
          </a:p>
          <a:p>
            <a:r>
              <a:rPr lang="nl-NL" dirty="0"/>
              <a:t>Agrarische grondprijs bepaald door marginale grondinkomen, niet het gemiddelde inkomen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8917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791650"/>
          </a:xfrm>
        </p:spPr>
        <p:txBody>
          <a:bodyPr/>
          <a:lstStyle/>
          <a:p>
            <a:r>
              <a:rPr lang="nl-NL" dirty="0" smtClean="0"/>
              <a:t>Grondprijs: internationale vergelijking</a:t>
            </a:r>
            <a:endParaRPr lang="nl-NL" dirty="0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4752174"/>
              </p:ext>
            </p:extLst>
          </p:nvPr>
        </p:nvGraphicFramePr>
        <p:xfrm>
          <a:off x="655092" y="1201003"/>
          <a:ext cx="8120417" cy="48995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91330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91642" y="230187"/>
            <a:ext cx="8442796" cy="791650"/>
          </a:xfrm>
        </p:spPr>
        <p:txBody>
          <a:bodyPr/>
          <a:lstStyle/>
          <a:p>
            <a:r>
              <a:rPr lang="nl-NL" dirty="0" smtClean="0"/>
              <a:t>Toekomst? </a:t>
            </a:r>
            <a:endParaRPr lang="nl-NL" dirty="0"/>
          </a:p>
        </p:txBody>
      </p:sp>
      <p:pic>
        <p:nvPicPr>
          <p:cNvPr id="4" name="Picture 4" descr="27738836_76066e5b95_o"/>
          <p:cNvPicPr>
            <a:picLocks noGrp="1" noChangeAspect="1" noChangeArrowheads="1"/>
          </p:cNvPicPr>
          <p:nvPr>
            <p:ph type="pic"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77" b="13877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0404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791650"/>
          </a:xfrm>
        </p:spPr>
        <p:txBody>
          <a:bodyPr/>
          <a:lstStyle/>
          <a:p>
            <a:r>
              <a:rPr lang="nl-NL" dirty="0" smtClean="0"/>
              <a:t>Toekomstige ontwikkelingen 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 smtClean="0"/>
              <a:t>Schaalvergroting zet door</a:t>
            </a:r>
          </a:p>
          <a:p>
            <a:r>
              <a:rPr lang="nl-NL" dirty="0" smtClean="0"/>
              <a:t>Perspectieven grondgebonden sectoren goed</a:t>
            </a:r>
          </a:p>
          <a:p>
            <a:r>
              <a:rPr lang="nl-NL" dirty="0" smtClean="0"/>
              <a:t>Milieuwetgeving invloed (vooral via voerspoor)</a:t>
            </a:r>
          </a:p>
          <a:p>
            <a:endParaRPr lang="nl-NL" dirty="0"/>
          </a:p>
          <a:p>
            <a:r>
              <a:rPr lang="nl-NL" dirty="0" smtClean="0"/>
              <a:t>=&gt; vraag naar grond blijft op peil en daarmee de grondprijs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38343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791650"/>
          </a:xfrm>
        </p:spPr>
        <p:txBody>
          <a:bodyPr/>
          <a:lstStyle/>
          <a:p>
            <a:r>
              <a:rPr lang="nl-NL" dirty="0" smtClean="0"/>
              <a:t>Ten slotte ...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21200" y="1269242"/>
            <a:ext cx="8521188" cy="4655607"/>
          </a:xfrm>
        </p:spPr>
        <p:txBody>
          <a:bodyPr/>
          <a:lstStyle/>
          <a:p>
            <a:r>
              <a:rPr lang="nl-NL" dirty="0" smtClean="0"/>
              <a:t>er lijkt een </a:t>
            </a:r>
            <a:r>
              <a:rPr lang="nl-NL" dirty="0"/>
              <a:t>stevig fundament te liggen onder de </a:t>
            </a:r>
            <a:r>
              <a:rPr lang="nl-NL" dirty="0" smtClean="0"/>
              <a:t>grondprijs</a:t>
            </a:r>
          </a:p>
          <a:p>
            <a:r>
              <a:rPr lang="nl-NL" dirty="0" smtClean="0"/>
              <a:t>een </a:t>
            </a:r>
            <a:r>
              <a:rPr lang="nl-NL" dirty="0"/>
              <a:t>tijdelijke (forse) daling van de prijs van landbouwgrond </a:t>
            </a:r>
            <a:r>
              <a:rPr lang="nl-NL" dirty="0" smtClean="0"/>
              <a:t>kan </a:t>
            </a:r>
            <a:r>
              <a:rPr lang="nl-NL" dirty="0"/>
              <a:t>niet worden </a:t>
            </a:r>
            <a:r>
              <a:rPr lang="nl-NL" dirty="0" smtClean="0"/>
              <a:t>uitgesloten als gevolg van:</a:t>
            </a:r>
          </a:p>
          <a:p>
            <a:pPr lvl="1"/>
            <a:r>
              <a:rPr lang="nl-NL" dirty="0" smtClean="0"/>
              <a:t>een abrupte </a:t>
            </a:r>
            <a:r>
              <a:rPr lang="nl-NL" dirty="0"/>
              <a:t>verandering in de markt van landbouwproducten </a:t>
            </a:r>
          </a:p>
          <a:p>
            <a:pPr lvl="1"/>
            <a:r>
              <a:rPr lang="nl-NL" dirty="0" smtClean="0"/>
              <a:t>een </a:t>
            </a:r>
            <a:r>
              <a:rPr lang="nl-NL" dirty="0"/>
              <a:t>scherp stijgende </a:t>
            </a:r>
            <a:r>
              <a:rPr lang="nl-NL" dirty="0" smtClean="0"/>
              <a:t>rente</a:t>
            </a:r>
          </a:p>
          <a:p>
            <a:pPr lvl="1"/>
            <a:r>
              <a:rPr lang="nl-NL" dirty="0" smtClean="0"/>
              <a:t>een aanpassing </a:t>
            </a:r>
            <a:r>
              <a:rPr lang="nl-NL" dirty="0"/>
              <a:t>van het </a:t>
            </a:r>
            <a:r>
              <a:rPr lang="nl-NL" dirty="0" smtClean="0"/>
              <a:t>mestbeleid</a:t>
            </a:r>
          </a:p>
          <a:p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pPr marL="696913" lvl="1" indent="0">
              <a:buNone/>
            </a:pPr>
            <a:endParaRPr lang="nl-NL" dirty="0"/>
          </a:p>
          <a:p>
            <a:pPr lvl="1"/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399482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642" y="230187"/>
            <a:ext cx="8442796" cy="791650"/>
          </a:xfrm>
        </p:spPr>
        <p:txBody>
          <a:bodyPr/>
          <a:lstStyle/>
          <a:p>
            <a:r>
              <a:rPr lang="nl-NL" dirty="0" smtClean="0"/>
              <a:t>Structuur</a:t>
            </a:r>
            <a:endParaRPr lang="nl-NL" dirty="0"/>
          </a:p>
        </p:txBody>
      </p:sp>
      <p:pic>
        <p:nvPicPr>
          <p:cNvPr id="6" name="Picture 4" descr="iStock_000008405976Large"/>
          <p:cNvPicPr>
            <a:picLocks noGrp="1" noChangeAspect="1" noChangeArrowheads="1"/>
          </p:cNvPicPr>
          <p:nvPr>
            <p:ph type="pic" sz="quarter" idx="1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73" r="22473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iStock_000003084212Large"/>
          <p:cNvPicPr>
            <a:picLocks noGrp="1" noChangeAspect="1" noChangeArrowheads="1"/>
          </p:cNvPicPr>
          <p:nvPr>
            <p:ph type="pic" sz="quarter" idx="1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52" r="20952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1187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93200" y="230188"/>
            <a:ext cx="3276000" cy="1353086"/>
          </a:xfrm>
        </p:spPr>
        <p:txBody>
          <a:bodyPr/>
          <a:lstStyle/>
          <a:p>
            <a:r>
              <a:rPr lang="nl-NL" dirty="0" smtClean="0"/>
              <a:t>Dank voor uw aandacht</a:t>
            </a:r>
            <a:endParaRPr lang="nl-NL" dirty="0"/>
          </a:p>
        </p:txBody>
      </p:sp>
      <p:pic>
        <p:nvPicPr>
          <p:cNvPr id="5" name="Picture Placeholder 5"/>
          <p:cNvPicPr>
            <a:picLocks noGrp="1" noChangeAspect="1"/>
          </p:cNvPicPr>
          <p:nvPr>
            <p:ph type="pic"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8343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6800"/>
            <a:ext cx="8229600" cy="796973"/>
          </a:xfrm>
        </p:spPr>
        <p:txBody>
          <a:bodyPr/>
          <a:lstStyle/>
          <a:p>
            <a:r>
              <a:rPr lang="nl-NL" sz="3200" dirty="0" smtClean="0">
                <a:solidFill>
                  <a:schemeClr val="tx1"/>
                </a:solidFill>
              </a:rPr>
              <a:t>Schaalvergroting</a:t>
            </a:r>
            <a:endParaRPr lang="nl-NL" sz="32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200" y="1570239"/>
            <a:ext cx="8521188" cy="4421127"/>
          </a:xfrm>
        </p:spPr>
        <p:txBody>
          <a:bodyPr/>
          <a:lstStyle/>
          <a:p>
            <a:r>
              <a:rPr lang="nl-NL" sz="2400" dirty="0" smtClean="0"/>
              <a:t>Grotere bedrijven boeken betere resultaten: hogere </a:t>
            </a:r>
            <a:r>
              <a:rPr lang="nl-NL" sz="2400" dirty="0"/>
              <a:t>opbrengsten per productie-eenheid </a:t>
            </a:r>
            <a:r>
              <a:rPr lang="nl-NL" sz="2400" dirty="0" smtClean="0"/>
              <a:t>en/of </a:t>
            </a:r>
            <a:r>
              <a:rPr lang="nl-NL" sz="2400" dirty="0"/>
              <a:t>lagere betaalde </a:t>
            </a:r>
            <a:r>
              <a:rPr lang="nl-NL" sz="2400" dirty="0" smtClean="0"/>
              <a:t>kosten</a:t>
            </a:r>
            <a:endParaRPr lang="nl-NL" sz="2400" dirty="0"/>
          </a:p>
          <a:p>
            <a:r>
              <a:rPr lang="nl-NL" sz="2400" dirty="0" smtClean="0"/>
              <a:t>Schaalvoordelen vlakken af </a:t>
            </a:r>
            <a:r>
              <a:rPr lang="nl-NL" sz="2400" dirty="0"/>
              <a:t>tussen </a:t>
            </a:r>
            <a:r>
              <a:rPr lang="nl-NL" sz="2400" dirty="0" smtClean="0"/>
              <a:t>middelgrote en grote bedrijven </a:t>
            </a:r>
          </a:p>
          <a:p>
            <a:r>
              <a:rPr lang="nl-NL" sz="2400" dirty="0" smtClean="0"/>
              <a:t>Schaalvergroting in </a:t>
            </a:r>
            <a:r>
              <a:rPr lang="nl-NL" sz="2400" dirty="0"/>
              <a:t>alle </a:t>
            </a:r>
            <a:r>
              <a:rPr lang="nl-NL" sz="2400" dirty="0" smtClean="0"/>
              <a:t>sectoren, maar tempo loopt uiteen: </a:t>
            </a:r>
            <a:endParaRPr lang="nl-NL" sz="2400" dirty="0"/>
          </a:p>
          <a:p>
            <a:pPr lvl="1"/>
            <a:r>
              <a:rPr lang="nl-NL" sz="2400" dirty="0"/>
              <a:t>In </a:t>
            </a:r>
            <a:r>
              <a:rPr lang="nl-NL" sz="2400" dirty="0" smtClean="0"/>
              <a:t>niet-grondgebonden </a:t>
            </a:r>
            <a:r>
              <a:rPr lang="nl-NL" sz="2400" dirty="0"/>
              <a:t>sectoren </a:t>
            </a:r>
            <a:r>
              <a:rPr lang="nl-NL" sz="2400" dirty="0" smtClean="0"/>
              <a:t>sneller dan </a:t>
            </a:r>
            <a:r>
              <a:rPr lang="nl-NL" sz="2400" dirty="0"/>
              <a:t>in </a:t>
            </a:r>
            <a:r>
              <a:rPr lang="nl-NL" sz="2400" dirty="0" smtClean="0"/>
              <a:t>grondgebonden </a:t>
            </a:r>
            <a:r>
              <a:rPr lang="nl-NL" sz="2400" dirty="0"/>
              <a:t>sectoren</a:t>
            </a:r>
          </a:p>
          <a:p>
            <a:pPr lvl="1"/>
            <a:r>
              <a:rPr lang="nl-NL" sz="2400" dirty="0"/>
              <a:t>In </a:t>
            </a:r>
            <a:r>
              <a:rPr lang="nl-NL" sz="2400" dirty="0" smtClean="0"/>
              <a:t>veehouderij sneller </a:t>
            </a:r>
            <a:r>
              <a:rPr lang="nl-NL" sz="2400" dirty="0"/>
              <a:t>dan in </a:t>
            </a:r>
            <a:r>
              <a:rPr lang="nl-NL" sz="2400" dirty="0" smtClean="0"/>
              <a:t>akkerbouw</a:t>
            </a:r>
            <a:endParaRPr lang="nl-NL" sz="2400" dirty="0"/>
          </a:p>
          <a:p>
            <a:endParaRPr lang="nl-NL" sz="2400" dirty="0" smtClean="0"/>
          </a:p>
        </p:txBody>
      </p:sp>
    </p:spTree>
    <p:extLst>
      <p:ext uri="{BB962C8B-B14F-4D97-AF65-F5344CB8AC3E}">
        <p14:creationId xmlns:p14="http://schemas.microsoft.com/office/powerpoint/2010/main" val="37490832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791650"/>
          </a:xfrm>
        </p:spPr>
        <p:txBody>
          <a:bodyPr/>
          <a:lstStyle/>
          <a:p>
            <a:r>
              <a:rPr lang="nl-NL" dirty="0" smtClean="0"/>
              <a:t>Balans per bedrijf: akkerbouw en melkvee</a:t>
            </a:r>
            <a:endParaRPr lang="nl-NL" dirty="0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2117994"/>
              </p:ext>
            </p:extLst>
          </p:nvPr>
        </p:nvGraphicFramePr>
        <p:xfrm>
          <a:off x="491319" y="1173706"/>
          <a:ext cx="8134066" cy="50633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60348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06800"/>
            <a:ext cx="8229600" cy="1077437"/>
          </a:xfrm>
        </p:spPr>
        <p:txBody>
          <a:bodyPr/>
          <a:lstStyle/>
          <a:p>
            <a:r>
              <a:rPr lang="nl-NL" sz="3200" dirty="0" smtClean="0"/>
              <a:t>Solvabiliteit grondgebonden bedrijven relatief hoog</a:t>
            </a:r>
            <a:endParaRPr lang="nl-NL" sz="3200" dirty="0"/>
          </a:p>
        </p:txBody>
      </p:sp>
      <p:graphicFrame>
        <p:nvGraphicFramePr>
          <p:cNvPr id="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3924652"/>
              </p:ext>
            </p:extLst>
          </p:nvPr>
        </p:nvGraphicFramePr>
        <p:xfrm>
          <a:off x="640585" y="1549107"/>
          <a:ext cx="8036399" cy="4483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756621" y="1484237"/>
            <a:ext cx="369887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nl-NL" sz="2000" dirty="0" smtClean="0">
                <a:latin typeface="+mn-lt"/>
              </a:rPr>
              <a:t>%</a:t>
            </a:r>
            <a:endParaRPr lang="nl-NL" sz="2000" dirty="0">
              <a:latin typeface="+mn-lt"/>
            </a:endParaRPr>
          </a:p>
        </p:txBody>
      </p:sp>
      <p:sp>
        <p:nvSpPr>
          <p:cNvPr id="5" name="TextBox 1"/>
          <p:cNvSpPr txBox="1"/>
          <p:nvPr/>
        </p:nvSpPr>
        <p:spPr>
          <a:xfrm>
            <a:off x="7386743" y="4942672"/>
            <a:ext cx="1404552" cy="30271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800"/>
              </a:lnSpc>
            </a:pPr>
            <a:r>
              <a:rPr lang="nl-NL" sz="1400" dirty="0" smtClean="0">
                <a:latin typeface="Verdana" pitchFamily="34" charset="0"/>
              </a:rPr>
              <a:t>Glastuinbouw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7334213" y="3929884"/>
            <a:ext cx="901914" cy="30271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800"/>
              </a:lnSpc>
            </a:pPr>
            <a:r>
              <a:rPr lang="nl-NL" sz="1400" dirty="0" smtClean="0">
                <a:latin typeface="Verdana" pitchFamily="34" charset="0"/>
              </a:rPr>
              <a:t>Varkens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7337323" y="3203528"/>
            <a:ext cx="917239" cy="30271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800"/>
              </a:lnSpc>
            </a:pPr>
            <a:r>
              <a:rPr lang="nl-NL" sz="1400" dirty="0" smtClean="0">
                <a:latin typeface="Verdana" pitchFamily="34" charset="0"/>
              </a:rPr>
              <a:t>Melkvee</a:t>
            </a:r>
          </a:p>
        </p:txBody>
      </p:sp>
    </p:spTree>
    <p:extLst>
      <p:ext uri="{BB962C8B-B14F-4D97-AF65-F5344CB8AC3E}">
        <p14:creationId xmlns:p14="http://schemas.microsoft.com/office/powerpoint/2010/main" val="26800486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840125"/>
          </a:xfrm>
        </p:spPr>
        <p:txBody>
          <a:bodyPr/>
          <a:lstStyle/>
          <a:p>
            <a:r>
              <a:rPr lang="nl-NL" dirty="0" smtClean="0"/>
              <a:t>Opties voor financiering extra grond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21200" y="1146412"/>
            <a:ext cx="8521188" cy="5104263"/>
          </a:xfrm>
        </p:spPr>
        <p:txBody>
          <a:bodyPr/>
          <a:lstStyle/>
          <a:p>
            <a:r>
              <a:rPr lang="nl-NL" dirty="0"/>
              <a:t>Eigendom met hypotheek</a:t>
            </a:r>
          </a:p>
          <a:p>
            <a:pPr lvl="1"/>
            <a:r>
              <a:rPr lang="nl-NL" dirty="0"/>
              <a:t>g</a:t>
            </a:r>
            <a:r>
              <a:rPr lang="nl-NL" dirty="0" smtClean="0"/>
              <a:t>root vermogensbeslag, zekerheid</a:t>
            </a:r>
            <a:endParaRPr lang="nl-NL" dirty="0"/>
          </a:p>
          <a:p>
            <a:r>
              <a:rPr lang="nl-NL" dirty="0"/>
              <a:t>Pacht</a:t>
            </a:r>
          </a:p>
          <a:p>
            <a:pPr lvl="1"/>
            <a:r>
              <a:rPr lang="nl-NL" dirty="0"/>
              <a:t>persoonlijk </a:t>
            </a:r>
            <a:r>
              <a:rPr lang="nl-NL" dirty="0" smtClean="0"/>
              <a:t>recht</a:t>
            </a:r>
          </a:p>
          <a:p>
            <a:pPr lvl="1"/>
            <a:r>
              <a:rPr lang="nl-NL" dirty="0" smtClean="0"/>
              <a:t>reguliere pacht: sterk gereguleerd, weinig aanbod</a:t>
            </a:r>
            <a:endParaRPr lang="nl-NL" dirty="0"/>
          </a:p>
          <a:p>
            <a:pPr lvl="1"/>
            <a:r>
              <a:rPr lang="nl-NL" dirty="0" smtClean="0"/>
              <a:t>geliberaliseerde </a:t>
            </a:r>
            <a:r>
              <a:rPr lang="nl-NL" dirty="0"/>
              <a:t>pacht: vrije prijsvorming, minder </a:t>
            </a:r>
            <a:r>
              <a:rPr lang="nl-NL" dirty="0" smtClean="0"/>
              <a:t>zekerheid</a:t>
            </a:r>
            <a:endParaRPr lang="nl-NL" dirty="0"/>
          </a:p>
          <a:p>
            <a:r>
              <a:rPr lang="nl-NL" dirty="0" smtClean="0"/>
              <a:t>Erfpacht</a:t>
            </a:r>
            <a:endParaRPr lang="nl-NL" dirty="0"/>
          </a:p>
          <a:p>
            <a:pPr lvl="1"/>
            <a:r>
              <a:rPr lang="nl-NL" dirty="0" smtClean="0"/>
              <a:t>zakelijk recht, overdraagbaar </a:t>
            </a:r>
            <a:r>
              <a:rPr lang="nl-NL" dirty="0"/>
              <a:t>en beleenbaar</a:t>
            </a:r>
          </a:p>
          <a:p>
            <a:pPr lvl="1"/>
            <a:r>
              <a:rPr lang="nl-NL" dirty="0" smtClean="0"/>
              <a:t>canon: percentage </a:t>
            </a:r>
            <a:r>
              <a:rPr lang="nl-NL" dirty="0"/>
              <a:t>van de grondwaarde</a:t>
            </a:r>
          </a:p>
          <a:p>
            <a:pPr lvl="1"/>
            <a:r>
              <a:rPr lang="nl-NL" dirty="0"/>
              <a:t>t</a:t>
            </a:r>
            <a:r>
              <a:rPr lang="nl-NL" dirty="0" smtClean="0"/>
              <a:t>erugkoop, geïndexeerde </a:t>
            </a:r>
            <a:r>
              <a:rPr lang="nl-NL" dirty="0"/>
              <a:t>koopsom of percentage vrije </a:t>
            </a:r>
            <a:r>
              <a:rPr lang="nl-NL" dirty="0" smtClean="0"/>
              <a:t>grondprijs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11713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642" y="230190"/>
            <a:ext cx="8442796" cy="1353086"/>
          </a:xfrm>
        </p:spPr>
        <p:txBody>
          <a:bodyPr/>
          <a:lstStyle/>
          <a:p>
            <a:pPr fontAlgn="t"/>
            <a:r>
              <a:rPr lang="nl-NL" dirty="0" smtClean="0"/>
              <a:t>Landbouwontwikkeling: enkele cijfers</a:t>
            </a:r>
            <a:br>
              <a:rPr lang="nl-NL" dirty="0" smtClean="0"/>
            </a:br>
            <a:endParaRPr lang="nl-NL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2510733"/>
              </p:ext>
            </p:extLst>
          </p:nvPr>
        </p:nvGraphicFramePr>
        <p:xfrm>
          <a:off x="559561" y="2047170"/>
          <a:ext cx="8229599" cy="3588061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531121"/>
                <a:gridCol w="1355463"/>
                <a:gridCol w="1562932"/>
                <a:gridCol w="1424620"/>
                <a:gridCol w="1355463"/>
              </a:tblGrid>
              <a:tr h="6823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8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Verdana"/>
                          <a:ea typeface="Lucida Sans"/>
                          <a:cs typeface="Lucida Sans"/>
                        </a:rPr>
                        <a:t> 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2686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2000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Verdana"/>
                          <a:ea typeface="Lucida Sans"/>
                          <a:cs typeface="Lucida Sans"/>
                        </a:rPr>
                        <a:t> 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2686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2005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Verdana"/>
                          <a:ea typeface="Lucida Sans"/>
                          <a:cs typeface="Lucida Sans"/>
                        </a:rPr>
                        <a:t> 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2686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2010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Verdana"/>
                          <a:ea typeface="Lucida Sans"/>
                          <a:cs typeface="Lucida Sans"/>
                        </a:rPr>
                        <a:t> 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2686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2013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210185" marR="36195" indent="-5715" algn="ctr">
                        <a:lnSpc>
                          <a:spcPts val="700"/>
                        </a:lnSpc>
                        <a:spcBef>
                          <a:spcPts val="18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Verdana"/>
                          <a:ea typeface="Arial"/>
                          <a:cs typeface="Arial"/>
                        </a:rPr>
                        <a:t> 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210185" marR="36195" indent="-5715" algn="ctr">
                        <a:lnSpc>
                          <a:spcPts val="700"/>
                        </a:lnSpc>
                        <a:spcBef>
                          <a:spcPts val="180"/>
                        </a:spcBef>
                        <a:spcAft>
                          <a:spcPts val="0"/>
                        </a:spcAft>
                      </a:pP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9375">
                <a:tc>
                  <a:txBody>
                    <a:bodyPr/>
                    <a:lstStyle/>
                    <a:p>
                      <a:pPr marL="22860">
                        <a:lnSpc>
                          <a:spcPct val="115000"/>
                        </a:lnSpc>
                        <a:spcBef>
                          <a:spcPts val="170"/>
                        </a:spcBef>
                        <a:spcAft>
                          <a:spcPts val="0"/>
                        </a:spcAft>
                      </a:pPr>
                      <a:r>
                        <a:rPr lang="en-US" sz="1800" spc="-1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spc="-10" dirty="0" err="1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Ar</a:t>
                      </a:r>
                      <a:r>
                        <a:rPr lang="en-US" sz="1800" spc="-5" dirty="0" err="1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eaal</a:t>
                      </a:r>
                      <a:r>
                        <a:rPr lang="en-US" sz="1800" spc="-5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spc="-55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(1.000</a:t>
                      </a:r>
                      <a:r>
                        <a:rPr lang="en-US" sz="1800" spc="-55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ha)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6850" algn="r">
                        <a:lnSpc>
                          <a:spcPct val="115000"/>
                        </a:lnSpc>
                        <a:spcBef>
                          <a:spcPts val="17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1.976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6850" algn="r">
                        <a:lnSpc>
                          <a:spcPct val="115000"/>
                        </a:lnSpc>
                        <a:spcBef>
                          <a:spcPts val="17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1.938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6850" algn="r">
                        <a:lnSpc>
                          <a:spcPct val="115000"/>
                        </a:lnSpc>
                        <a:spcBef>
                          <a:spcPts val="17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1.872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ct val="115000"/>
                        </a:lnSpc>
                        <a:spcBef>
                          <a:spcPts val="17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1.848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9375">
                <a:tc>
                  <a:txBody>
                    <a:bodyPr/>
                    <a:lstStyle/>
                    <a:p>
                      <a:pPr marL="22860">
                        <a:lnSpc>
                          <a:spcPct val="115000"/>
                        </a:lnSpc>
                        <a:spcBef>
                          <a:spcPts val="17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Werkgelegenheid</a:t>
                      </a:r>
                      <a:endParaRPr lang="en-US" sz="1800" dirty="0" smtClean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  <a:p>
                      <a:pPr marL="22860">
                        <a:lnSpc>
                          <a:spcPct val="115000"/>
                        </a:lnSpc>
                        <a:spcBef>
                          <a:spcPts val="170"/>
                        </a:spcBef>
                        <a:spcAft>
                          <a:spcPts val="0"/>
                        </a:spcAft>
                      </a:pPr>
                      <a:r>
                        <a:rPr lang="en-US" sz="1800" baseline="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(1.000</a:t>
                      </a:r>
                      <a:r>
                        <a:rPr lang="en-US" sz="1800" baseline="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baseline="0" dirty="0" err="1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aje</a:t>
                      </a:r>
                      <a:r>
                        <a:rPr lang="en-US" sz="1800" baseline="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)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60985" algn="r">
                        <a:lnSpc>
                          <a:spcPct val="115000"/>
                        </a:lnSpc>
                        <a:spcBef>
                          <a:spcPts val="17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212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60985" algn="r">
                        <a:lnSpc>
                          <a:spcPct val="115000"/>
                        </a:lnSpc>
                        <a:spcBef>
                          <a:spcPts val="17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175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60985" algn="r">
                        <a:lnSpc>
                          <a:spcPct val="115000"/>
                        </a:lnSpc>
                        <a:spcBef>
                          <a:spcPts val="17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170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ct val="115000"/>
                        </a:lnSpc>
                        <a:spcBef>
                          <a:spcPts val="17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160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8602">
                <a:tc>
                  <a:txBody>
                    <a:bodyPr/>
                    <a:lstStyle/>
                    <a:p>
                      <a:pPr marL="22860" marR="127635">
                        <a:lnSpc>
                          <a:spcPts val="700"/>
                        </a:lnSpc>
                        <a:spcBef>
                          <a:spcPts val="170"/>
                        </a:spcBef>
                        <a:spcAft>
                          <a:spcPts val="0"/>
                        </a:spcAft>
                      </a:pPr>
                      <a:endParaRPr lang="en-US" sz="1800" dirty="0" smtClean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  <a:p>
                      <a:pPr marL="22860" marR="127635">
                        <a:lnSpc>
                          <a:spcPts val="700"/>
                        </a:lnSpc>
                        <a:spcBef>
                          <a:spcPts val="170"/>
                        </a:spcBef>
                        <a:spcAft>
                          <a:spcPts val="0"/>
                        </a:spcAft>
                      </a:pPr>
                      <a:endParaRPr lang="en-US" sz="1800" dirty="0" smtClean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  <a:p>
                      <a:pPr marL="22860" marR="127635">
                        <a:lnSpc>
                          <a:spcPts val="700"/>
                        </a:lnSpc>
                        <a:spcBef>
                          <a:spcPts val="17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Bedrijven</a:t>
                      </a:r>
                      <a:endParaRPr lang="en-US" sz="1800" dirty="0" smtClean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  <a:p>
                      <a:pPr marL="22860" marR="127635">
                        <a:lnSpc>
                          <a:spcPts val="700"/>
                        </a:lnSpc>
                        <a:spcBef>
                          <a:spcPts val="170"/>
                        </a:spcBef>
                        <a:spcAft>
                          <a:spcPts val="0"/>
                        </a:spcAft>
                      </a:pPr>
                      <a:endParaRPr lang="en-US" sz="1800" dirty="0" smtClean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  <a:p>
                      <a:pPr marL="22860" marR="127635">
                        <a:lnSpc>
                          <a:spcPts val="700"/>
                        </a:lnSpc>
                        <a:spcBef>
                          <a:spcPts val="170"/>
                        </a:spcBef>
                        <a:spcAft>
                          <a:spcPts val="0"/>
                        </a:spcAft>
                      </a:pPr>
                      <a:endParaRPr lang="en-US" sz="1800" dirty="0" smtClean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  <a:p>
                      <a:pPr marL="22860" marR="127635">
                        <a:lnSpc>
                          <a:spcPts val="700"/>
                        </a:lnSpc>
                        <a:spcBef>
                          <a:spcPts val="17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 (x</a:t>
                      </a:r>
                      <a:r>
                        <a:rPr lang="en-US" sz="1800" spc="-55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1.000</a:t>
                      </a:r>
                      <a:r>
                        <a:rPr lang="en-US" sz="18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)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780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97,4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780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81,8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780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72,3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67,5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9375">
                <a:tc gridSpan="5">
                  <a:txBody>
                    <a:bodyPr/>
                    <a:lstStyle/>
                    <a:p>
                      <a:pPr marL="22860">
                        <a:lnSpc>
                          <a:spcPct val="115000"/>
                        </a:lnSpc>
                        <a:spcBef>
                          <a:spcPts val="220"/>
                        </a:spcBef>
                        <a:spcAft>
                          <a:spcPts val="0"/>
                        </a:spcAft>
                      </a:pPr>
                      <a:r>
                        <a:rPr lang="en-US" sz="1800" spc="-5" dirty="0" err="1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Bron</a:t>
                      </a:r>
                      <a:r>
                        <a:rPr lang="en-US" sz="1800" spc="-5" dirty="0" smtClean="0">
                          <a:effectLst/>
                          <a:latin typeface="Verdana"/>
                          <a:ea typeface="Calibri"/>
                          <a:cs typeface="Times New Roman"/>
                        </a:rPr>
                        <a:t>: CBS.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4013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840125"/>
          </a:xfrm>
        </p:spPr>
        <p:txBody>
          <a:bodyPr/>
          <a:lstStyle/>
          <a:p>
            <a:r>
              <a:rPr lang="nl-NL" dirty="0" smtClean="0"/>
              <a:t>Bedrijfsontwikkeling 2000-2013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 smtClean="0"/>
              <a:t>Daling 2013: 1,9%, een </a:t>
            </a:r>
            <a:r>
              <a:rPr lang="nl-NL" dirty="0"/>
              <a:t>beperkte </a:t>
            </a:r>
            <a:r>
              <a:rPr lang="nl-NL" dirty="0" smtClean="0"/>
              <a:t>daling</a:t>
            </a:r>
          </a:p>
          <a:p>
            <a:r>
              <a:rPr lang="nl-NL" dirty="0" smtClean="0"/>
              <a:t>Van </a:t>
            </a:r>
            <a:r>
              <a:rPr lang="nl-NL" dirty="0"/>
              <a:t>2000 tot 2007 verminderde het aantal bedrijven jaarlijks met 3,3</a:t>
            </a:r>
            <a:r>
              <a:rPr lang="nl-NL" dirty="0" smtClean="0"/>
              <a:t>%</a:t>
            </a:r>
          </a:p>
          <a:p>
            <a:r>
              <a:rPr lang="nl-NL" dirty="0"/>
              <a:t>V</a:t>
            </a:r>
            <a:r>
              <a:rPr lang="nl-NL" dirty="0" smtClean="0"/>
              <a:t>anaf </a:t>
            </a:r>
            <a:r>
              <a:rPr lang="nl-NL" dirty="0"/>
              <a:t>2007 met 2,1</a:t>
            </a:r>
            <a:r>
              <a:rPr lang="nl-NL" dirty="0" smtClean="0"/>
              <a:t>%</a:t>
            </a:r>
          </a:p>
          <a:p>
            <a:r>
              <a:rPr lang="nl-NL" dirty="0"/>
              <a:t>In de niet of minder sterk grondgebonden sectoren kromp het aantal bedrijven in totaal met </a:t>
            </a:r>
            <a:r>
              <a:rPr lang="nl-NL" dirty="0" smtClean="0"/>
              <a:t>45%</a:t>
            </a:r>
          </a:p>
          <a:p>
            <a:r>
              <a:rPr lang="nl-NL" dirty="0"/>
              <a:t>I</a:t>
            </a:r>
            <a:r>
              <a:rPr lang="nl-NL" dirty="0" smtClean="0"/>
              <a:t>n </a:t>
            </a:r>
            <a:r>
              <a:rPr lang="nl-NL" dirty="0"/>
              <a:t>de grondgebonden sectoren bleef de afname beperkt tot 20%. </a:t>
            </a:r>
          </a:p>
        </p:txBody>
      </p:sp>
    </p:spTree>
    <p:extLst>
      <p:ext uri="{BB962C8B-B14F-4D97-AF65-F5344CB8AC3E}">
        <p14:creationId xmlns:p14="http://schemas.microsoft.com/office/powerpoint/2010/main" val="611903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1304611"/>
          </a:xfrm>
        </p:spPr>
        <p:txBody>
          <a:bodyPr/>
          <a:lstStyle/>
          <a:p>
            <a:r>
              <a:rPr lang="nl-NL" dirty="0"/>
              <a:t>Land- en tuinbouwbedrijven naar bedrijfstype </a:t>
            </a:r>
            <a:r>
              <a:rPr lang="nl-NL" dirty="0" smtClean="0"/>
              <a:t>, </a:t>
            </a:r>
            <a:r>
              <a:rPr lang="nl-NL" dirty="0"/>
              <a:t>2000-2013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9905516"/>
              </p:ext>
            </p:extLst>
          </p:nvPr>
        </p:nvGraphicFramePr>
        <p:xfrm>
          <a:off x="614149" y="1255594"/>
          <a:ext cx="7942996" cy="3945204"/>
        </p:xfrm>
        <a:graphic>
          <a:graphicData uri="http://schemas.openxmlformats.org/drawingml/2006/table">
            <a:tbl>
              <a:tblPr/>
              <a:tblGrid>
                <a:gridCol w="2856056"/>
                <a:gridCol w="971050"/>
                <a:gridCol w="971050"/>
                <a:gridCol w="971050"/>
                <a:gridCol w="1086895"/>
                <a:gridCol w="1086895"/>
              </a:tblGrid>
              <a:tr h="390079">
                <a:tc rowSpan="2">
                  <a:txBody>
                    <a:bodyPr/>
                    <a:lstStyle/>
                    <a:p>
                      <a:pPr marL="36195" marR="36195"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GB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marL="36195" marR="36195"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Aantal bedrijven</a:t>
                      </a:r>
                      <a:endParaRPr lang="en-GB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195" marR="36195" algn="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Verschil (%)</a:t>
                      </a:r>
                      <a:endParaRPr lang="en-GB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843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195" marR="36195" algn="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2000</a:t>
                      </a:r>
                      <a:endParaRPr lang="en-GB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2005</a:t>
                      </a:r>
                      <a:endParaRPr lang="en-GB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2012</a:t>
                      </a:r>
                      <a:endParaRPr lang="en-GB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2013</a:t>
                      </a:r>
                      <a:endParaRPr lang="en-GB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2012-2013</a:t>
                      </a:r>
                      <a:endParaRPr lang="en-GB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6729">
                <a:tc>
                  <a:txBody>
                    <a:bodyPr/>
                    <a:lstStyle/>
                    <a:p>
                      <a:pPr marL="36195" marR="36195"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Glastuinbouw- en champignonbedrijven</a:t>
                      </a:r>
                      <a:endParaRPr lang="en-GB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8.804</a:t>
                      </a:r>
                      <a:endParaRPr lang="en-GB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6.644</a:t>
                      </a:r>
                      <a:endParaRPr lang="en-GB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4.049</a:t>
                      </a:r>
                      <a:endParaRPr lang="en-GB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3.794</a:t>
                      </a:r>
                      <a:endParaRPr lang="en-GB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-6,3</a:t>
                      </a:r>
                      <a:endParaRPr lang="en-GB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079">
                <a:tc>
                  <a:txBody>
                    <a:bodyPr/>
                    <a:lstStyle/>
                    <a:p>
                      <a:pPr marL="36195" marR="36195"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Opengrondstuinbouwbedrijven</a:t>
                      </a:r>
                      <a:endParaRPr lang="en-GB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10.489</a:t>
                      </a:r>
                      <a:endParaRPr lang="en-GB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8.686</a:t>
                      </a:r>
                      <a:endParaRPr lang="en-GB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7.073</a:t>
                      </a:r>
                      <a:endParaRPr lang="en-GB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6.797</a:t>
                      </a:r>
                      <a:endParaRPr lang="en-GB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-3,9</a:t>
                      </a:r>
                      <a:endParaRPr lang="en-GB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079">
                <a:tc>
                  <a:txBody>
                    <a:bodyPr/>
                    <a:lstStyle/>
                    <a:p>
                      <a:pPr marL="36195" marR="36195"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Akkerbouwbedrijven</a:t>
                      </a:r>
                      <a:endParaRPr lang="en-GB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14.799</a:t>
                      </a:r>
                      <a:endParaRPr lang="en-GB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13.060</a:t>
                      </a:r>
                      <a:endParaRPr lang="en-GB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12.016</a:t>
                      </a:r>
                      <a:endParaRPr lang="en-GB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12.142</a:t>
                      </a:r>
                      <a:endParaRPr lang="en-GB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1,0</a:t>
                      </a:r>
                      <a:endParaRPr lang="en-GB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079">
                <a:tc>
                  <a:txBody>
                    <a:bodyPr/>
                    <a:lstStyle/>
                    <a:p>
                      <a:pPr marL="36195" marR="36195"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Melkveebedrijven</a:t>
                      </a:r>
                      <a:endParaRPr lang="en-GB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23.280</a:t>
                      </a:r>
                      <a:endParaRPr lang="en-GB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19.713</a:t>
                      </a:r>
                      <a:endParaRPr lang="en-GB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16.902</a:t>
                      </a:r>
                      <a:endParaRPr lang="en-GB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17.001</a:t>
                      </a:r>
                      <a:endParaRPr lang="en-GB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0,6</a:t>
                      </a:r>
                      <a:endParaRPr lang="en-GB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079">
                <a:tc>
                  <a:txBody>
                    <a:bodyPr/>
                    <a:lstStyle/>
                    <a:p>
                      <a:pPr marL="36195" marR="36195"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Overige graasdierbedrijven</a:t>
                      </a:r>
                      <a:endParaRPr lang="en-GB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20.208</a:t>
                      </a:r>
                      <a:endParaRPr lang="en-GB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19.191</a:t>
                      </a:r>
                      <a:endParaRPr lang="en-GB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18.447</a:t>
                      </a:r>
                      <a:endParaRPr lang="en-GB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17.757</a:t>
                      </a:r>
                      <a:endParaRPr lang="en-GB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-3,7</a:t>
                      </a:r>
                      <a:endParaRPr lang="en-GB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079">
                <a:tc>
                  <a:txBody>
                    <a:bodyPr/>
                    <a:lstStyle/>
                    <a:p>
                      <a:pPr marL="36195" marR="36195"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Intensieve veehouderijbedrijven</a:t>
                      </a:r>
                      <a:endParaRPr lang="en-GB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12.058</a:t>
                      </a:r>
                      <a:endParaRPr lang="en-GB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9.243</a:t>
                      </a:r>
                      <a:endParaRPr lang="en-GB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6.994</a:t>
                      </a:r>
                      <a:endParaRPr lang="en-GB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6.744</a:t>
                      </a:r>
                      <a:endParaRPr lang="en-GB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-3,6</a:t>
                      </a:r>
                      <a:endParaRPr lang="en-GB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079">
                <a:tc>
                  <a:txBody>
                    <a:bodyPr/>
                    <a:lstStyle/>
                    <a:p>
                      <a:pPr marL="36195" marR="36195"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Gecombineerde bedrijven</a:t>
                      </a:r>
                      <a:endParaRPr lang="en-GB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7.751</a:t>
                      </a:r>
                      <a:endParaRPr lang="en-GB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5.213</a:t>
                      </a:r>
                      <a:endParaRPr lang="en-GB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3.329</a:t>
                      </a:r>
                      <a:endParaRPr lang="en-GB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3.246</a:t>
                      </a:r>
                      <a:endParaRPr lang="en-GB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-2,5</a:t>
                      </a:r>
                      <a:endParaRPr lang="en-GB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079">
                <a:tc>
                  <a:txBody>
                    <a:bodyPr/>
                    <a:lstStyle/>
                    <a:p>
                      <a:pPr marL="36195" marR="36195"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Land- en tuinbouwbedrijven, totaal</a:t>
                      </a:r>
                      <a:endParaRPr lang="en-GB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97.389</a:t>
                      </a:r>
                      <a:endParaRPr lang="en-GB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81.750</a:t>
                      </a:r>
                      <a:endParaRPr lang="en-GB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68.810</a:t>
                      </a:r>
                      <a:endParaRPr lang="en-GB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67.481</a:t>
                      </a:r>
                      <a:endParaRPr lang="en-GB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-1,9</a:t>
                      </a:r>
                      <a:endParaRPr lang="en-GB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832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791650"/>
          </a:xfrm>
        </p:spPr>
        <p:txBody>
          <a:bodyPr/>
          <a:lstStyle/>
          <a:p>
            <a:r>
              <a:rPr lang="nl-NL" dirty="0" smtClean="0"/>
              <a:t>Benutting landbouwareaal (1.000 ha)</a:t>
            </a:r>
            <a:endParaRPr lang="nl-NL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2911292"/>
              </p:ext>
            </p:extLst>
          </p:nvPr>
        </p:nvGraphicFramePr>
        <p:xfrm>
          <a:off x="518615" y="1146412"/>
          <a:ext cx="8134065" cy="49268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46692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796973"/>
          </a:xfrm>
        </p:spPr>
        <p:txBody>
          <a:bodyPr/>
          <a:lstStyle/>
          <a:p>
            <a:r>
              <a:rPr lang="nl-NL" dirty="0" smtClean="0"/>
              <a:t>Gebruikstitels van landbouwgrond</a:t>
            </a:r>
            <a:endParaRPr lang="nl-NL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0113262"/>
              </p:ext>
            </p:extLst>
          </p:nvPr>
        </p:nvGraphicFramePr>
        <p:xfrm>
          <a:off x="777922" y="1364776"/>
          <a:ext cx="7779223" cy="47630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20177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840125"/>
          </a:xfrm>
        </p:spPr>
        <p:txBody>
          <a:bodyPr/>
          <a:lstStyle/>
          <a:p>
            <a:r>
              <a:rPr lang="nl-NL" dirty="0" smtClean="0"/>
              <a:t>Formele pachtvormen, 2008-2013</a:t>
            </a:r>
            <a:endParaRPr lang="nl-NL" dirty="0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0603694"/>
              </p:ext>
            </p:extLst>
          </p:nvPr>
        </p:nvGraphicFramePr>
        <p:xfrm>
          <a:off x="641444" y="1201003"/>
          <a:ext cx="8502555" cy="47494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6081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91642" y="230187"/>
            <a:ext cx="8442796" cy="791650"/>
          </a:xfrm>
        </p:spPr>
        <p:txBody>
          <a:bodyPr/>
          <a:lstStyle/>
          <a:p>
            <a:r>
              <a:rPr lang="nl-NL" dirty="0" smtClean="0"/>
              <a:t>Handel en prijzen</a:t>
            </a:r>
            <a:endParaRPr lang="nl-NL" dirty="0"/>
          </a:p>
        </p:txBody>
      </p:sp>
      <p:pic>
        <p:nvPicPr>
          <p:cNvPr id="4" name="Picture 4" descr="47369-full"/>
          <p:cNvPicPr>
            <a:picLocks noGrp="1" noChangeAspect="1" noChangeArrowheads="1"/>
          </p:cNvPicPr>
          <p:nvPr>
            <p:ph type="pic"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98" b="29698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90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ageningen UR">
  <a:themeElements>
    <a:clrScheme name="WHUK - 010412">
      <a:dk1>
        <a:srgbClr val="005172"/>
      </a:dk1>
      <a:lt1>
        <a:srgbClr val="FFFFFF"/>
      </a:lt1>
      <a:dk2>
        <a:srgbClr val="34B233"/>
      </a:dk2>
      <a:lt2>
        <a:srgbClr val="005172"/>
      </a:lt2>
      <a:accent1>
        <a:srgbClr val="519FD7"/>
      </a:accent1>
      <a:accent2>
        <a:srgbClr val="948A85"/>
      </a:accent2>
      <a:accent3>
        <a:srgbClr val="D5D2CA"/>
      </a:accent3>
      <a:accent4>
        <a:srgbClr val="FF7900"/>
      </a:accent4>
      <a:accent5>
        <a:srgbClr val="00549F"/>
      </a:accent5>
      <a:accent6>
        <a:srgbClr val="000000"/>
      </a:accent6>
      <a:hlink>
        <a:srgbClr val="00549F"/>
      </a:hlink>
      <a:folHlink>
        <a:srgbClr val="000000"/>
      </a:folHlink>
    </a:clrScheme>
    <a:fontScheme name="Wageningen U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5875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solidFill>
          <a:schemeClr val="accent3"/>
        </a:solidFill>
      </a:spPr>
      <a:bodyPr wrap="none" rtlCol="0">
        <a:spAutoFit/>
      </a:bodyPr>
      <a:lstStyle>
        <a:defPPr>
          <a:lnSpc>
            <a:spcPts val="1800"/>
          </a:lnSpc>
          <a:defRPr sz="1400" dirty="0" err="1" smtClean="0">
            <a:latin typeface="Verdana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4383</TotalTime>
  <Words>499</Words>
  <Application>Microsoft Office PowerPoint</Application>
  <PresentationFormat>On-screen Show (4:3)</PresentationFormat>
  <Paragraphs>165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Wageningen UR</vt:lpstr>
      <vt:lpstr>Ontwikkelingen in grondgebruik en grondbezit</vt:lpstr>
      <vt:lpstr>Structuur</vt:lpstr>
      <vt:lpstr>Landbouwontwikkeling: enkele cijfers </vt:lpstr>
      <vt:lpstr>Bedrijfsontwikkeling 2000-2013</vt:lpstr>
      <vt:lpstr>Land- en tuinbouwbedrijven naar bedrijfstype , 2000-2013</vt:lpstr>
      <vt:lpstr>Benutting landbouwareaal (1.000 ha)</vt:lpstr>
      <vt:lpstr>Gebruikstitels van landbouwgrond</vt:lpstr>
      <vt:lpstr>Formele pachtvormen, 2008-2013</vt:lpstr>
      <vt:lpstr>Handel en prijzen</vt:lpstr>
      <vt:lpstr>Omvang grondtransacties niet-particulieren </vt:lpstr>
      <vt:lpstr>Omvang grondtransacties particulieren</vt:lpstr>
      <vt:lpstr>Prijs los land: onverpacht en verpacht</vt:lpstr>
      <vt:lpstr>Regionale verschillen grondprijs</vt:lpstr>
      <vt:lpstr>Grondprijs versus toegevoegde waarde (1970=100)</vt:lpstr>
      <vt:lpstr>Ontwikkeling grondprijs</vt:lpstr>
      <vt:lpstr>Grondprijs: internationale vergelijking</vt:lpstr>
      <vt:lpstr>Toekomst? </vt:lpstr>
      <vt:lpstr>Toekomstige ontwikkelingen </vt:lpstr>
      <vt:lpstr>Ten slotte ...</vt:lpstr>
      <vt:lpstr>Dank voor uw aandacht</vt:lpstr>
      <vt:lpstr>Schaalvergroting</vt:lpstr>
      <vt:lpstr>Balans per bedrijf: akkerbouw en melkvee</vt:lpstr>
      <vt:lpstr>Solvabiliteit grondgebonden bedrijven relatief hoog</vt:lpstr>
      <vt:lpstr>Opties voor financiering extra grond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Martin Brinkman</dc:creator>
  <cp:lastModifiedBy>Berkhout, Petra</cp:lastModifiedBy>
  <cp:revision>461</cp:revision>
  <cp:lastPrinted>2014-06-16T12:57:32Z</cp:lastPrinted>
  <dcterms:created xsi:type="dcterms:W3CDTF">2011-09-29T08:30:03Z</dcterms:created>
  <dcterms:modified xsi:type="dcterms:W3CDTF">2014-07-02T07:02:13Z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_Template">
    <vt:lpwstr>WHNL.pptx</vt:lpwstr>
  </property>
</Properties>
</file>