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99" r:id="rId4"/>
    <p:sldId id="268" r:id="rId5"/>
    <p:sldId id="300" r:id="rId6"/>
    <p:sldId id="258" r:id="rId7"/>
    <p:sldId id="259" r:id="rId8"/>
    <p:sldId id="260" r:id="rId9"/>
    <p:sldId id="262" r:id="rId10"/>
    <p:sldId id="263" r:id="rId11"/>
    <p:sldId id="264" r:id="rId12"/>
    <p:sldId id="265" r:id="rId13"/>
    <p:sldId id="266" r:id="rId14"/>
    <p:sldId id="270" r:id="rId15"/>
    <p:sldId id="271" r:id="rId16"/>
    <p:sldId id="272" r:id="rId17"/>
    <p:sldId id="273" r:id="rId18"/>
    <p:sldId id="274" r:id="rId19"/>
    <p:sldId id="275" r:id="rId20"/>
    <p:sldId id="276" r:id="rId21"/>
    <p:sldId id="267" r:id="rId22"/>
    <p:sldId id="284" r:id="rId23"/>
    <p:sldId id="277" r:id="rId24"/>
    <p:sldId id="278" r:id="rId25"/>
    <p:sldId id="279" r:id="rId26"/>
    <p:sldId id="285" r:id="rId27"/>
    <p:sldId id="286" r:id="rId28"/>
    <p:sldId id="287" r:id="rId29"/>
    <p:sldId id="288" r:id="rId30"/>
    <p:sldId id="290" r:id="rId31"/>
    <p:sldId id="291" r:id="rId32"/>
    <p:sldId id="298" r:id="rId33"/>
    <p:sldId id="283" r:id="rId34"/>
    <p:sldId id="280" r:id="rId35"/>
    <p:sldId id="289" r:id="rId36"/>
    <p:sldId id="281" r:id="rId37"/>
    <p:sldId id="282" r:id="rId38"/>
    <p:sldId id="302" r:id="rId39"/>
    <p:sldId id="292" r:id="rId40"/>
    <p:sldId id="294" r:id="rId41"/>
    <p:sldId id="295" r:id="rId42"/>
    <p:sldId id="296" r:id="rId43"/>
    <p:sldId id="297" r:id="rId44"/>
    <p:sldId id="29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5B021-0F52-4792-8A9B-6250B5F2DE04}" type="datetimeFigureOut">
              <a:rPr lang="en-GB" smtClean="0"/>
              <a:t>23/05/2016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7C8AD-FB3F-4FD8-81F6-0694285FB649}" type="slidenum">
              <a:rPr lang="en-GB" smtClean="0"/>
              <a:t>‹#›</a:t>
            </a:fld>
            <a:endParaRPr lang="en-GB"/>
          </a:p>
        </p:txBody>
      </p:sp>
    </p:spTree>
    <p:extLst>
      <p:ext uri="{BB962C8B-B14F-4D97-AF65-F5344CB8AC3E}">
        <p14:creationId xmlns:p14="http://schemas.microsoft.com/office/powerpoint/2010/main" val="139377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9E4A-F55C-4198-96E6-9684A03DF625}"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7B4595-B826-47AF-9EF0-06EC4A5EE62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381044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7B4595-B826-47AF-9EF0-06EC4A5EE62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63385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7B4595-B826-47AF-9EF0-06EC4A5EE62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61233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7B4595-B826-47AF-9EF0-06EC4A5EE62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22981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B4595-B826-47AF-9EF0-06EC4A5EE62C}" type="datetimeFigureOut">
              <a:rPr lang="en-GB" smtClean="0"/>
              <a:t>22/05/2016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240698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7B4595-B826-47AF-9EF0-06EC4A5EE62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288762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7B4595-B826-47AF-9EF0-06EC4A5EE62C}" type="datetimeFigureOut">
              <a:rPr lang="en-GB" smtClean="0"/>
              <a:t>22/05/2016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359226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7B4595-B826-47AF-9EF0-06EC4A5EE62C}" type="datetimeFigureOut">
              <a:rPr lang="en-GB" smtClean="0"/>
              <a:t>22/05/2016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79405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B4595-B826-47AF-9EF0-06EC4A5EE62C}" type="datetimeFigureOut">
              <a:rPr lang="en-GB" smtClean="0"/>
              <a:t>22/05/2016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295405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B4595-B826-47AF-9EF0-06EC4A5EE62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99704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B4595-B826-47AF-9EF0-06EC4A5EE62C}" type="datetimeFigureOut">
              <a:rPr lang="en-GB" smtClean="0"/>
              <a:t>22/05/2016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3DA0E-8A22-43D5-B2FF-98E89F8EE363}" type="slidenum">
              <a:rPr lang="en-GB" smtClean="0"/>
              <a:t>‹#›</a:t>
            </a:fld>
            <a:endParaRPr lang="en-GB"/>
          </a:p>
        </p:txBody>
      </p:sp>
    </p:spTree>
    <p:extLst>
      <p:ext uri="{BB962C8B-B14F-4D97-AF65-F5344CB8AC3E}">
        <p14:creationId xmlns:p14="http://schemas.microsoft.com/office/powerpoint/2010/main" val="200777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B4595-B826-47AF-9EF0-06EC4A5EE62C}" type="datetimeFigureOut">
              <a:rPr lang="en-GB" smtClean="0"/>
              <a:t>22/05/2016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3DA0E-8A22-43D5-B2FF-98E89F8EE363}" type="slidenum">
              <a:rPr lang="en-GB" smtClean="0"/>
              <a:t>‹#›</a:t>
            </a:fld>
            <a:endParaRPr lang="en-GB"/>
          </a:p>
        </p:txBody>
      </p:sp>
    </p:spTree>
    <p:extLst>
      <p:ext uri="{BB962C8B-B14F-4D97-AF65-F5344CB8AC3E}">
        <p14:creationId xmlns:p14="http://schemas.microsoft.com/office/powerpoint/2010/main" val="1359377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nnovationendeavors.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nutrition/topics/3_foodconsumption/en/index4.html" TargetMode="External"/><Relationship Id="rId2" Type="http://schemas.openxmlformats.org/officeDocument/2006/relationships/hyperlink" Target="http://www.modernmeadow.com/#hom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02624" cy="3672407"/>
          </a:xfrm>
        </p:spPr>
        <p:txBody>
          <a:bodyPr>
            <a:normAutofit/>
          </a:bodyPr>
          <a:lstStyle/>
          <a:p>
            <a:r>
              <a:rPr lang="en-GB" dirty="0">
                <a:solidFill>
                  <a:srgbClr val="FFCC00"/>
                </a:solidFill>
              </a:rPr>
              <a:t>Why the </a:t>
            </a:r>
            <a:r>
              <a:rPr lang="en-GB" dirty="0" err="1">
                <a:solidFill>
                  <a:srgbClr val="FFCC00"/>
                </a:solidFill>
              </a:rPr>
              <a:t>Productionist</a:t>
            </a:r>
            <a:r>
              <a:rPr lang="en-GB" dirty="0">
                <a:solidFill>
                  <a:srgbClr val="FFCC00"/>
                </a:solidFill>
              </a:rPr>
              <a:t> Model of Food Security Perversely Creates More Food-Poverty: (</a:t>
            </a:r>
            <a:r>
              <a:rPr lang="en-GB" dirty="0" err="1">
                <a:solidFill>
                  <a:srgbClr val="FFCC00"/>
                </a:solidFill>
              </a:rPr>
              <a:t>Ir</a:t>
            </a:r>
            <a:r>
              <a:rPr lang="en-GB" dirty="0">
                <a:solidFill>
                  <a:srgbClr val="FFCC00"/>
                </a:solidFill>
              </a:rPr>
              <a:t>)Responsible Innovation? </a:t>
            </a:r>
          </a:p>
        </p:txBody>
      </p:sp>
      <p:sp>
        <p:nvSpPr>
          <p:cNvPr id="3" name="Subtitle 2"/>
          <p:cNvSpPr>
            <a:spLocks noGrp="1"/>
          </p:cNvSpPr>
          <p:nvPr>
            <p:ph type="subTitle" idx="1"/>
          </p:nvPr>
        </p:nvSpPr>
        <p:spPr>
          <a:xfrm>
            <a:off x="1403648" y="4869160"/>
            <a:ext cx="6400800" cy="1752600"/>
          </a:xfrm>
        </p:spPr>
        <p:txBody>
          <a:bodyPr>
            <a:normAutofit fontScale="92500" lnSpcReduction="10000"/>
          </a:bodyPr>
          <a:lstStyle/>
          <a:p>
            <a:pPr algn="l"/>
            <a:r>
              <a:rPr lang="en-GB" sz="2400" dirty="0" smtClean="0">
                <a:solidFill>
                  <a:schemeClr val="accent1">
                    <a:lumMod val="40000"/>
                    <a:lumOff val="60000"/>
                  </a:schemeClr>
                </a:solidFill>
              </a:rPr>
              <a:t>Brian Wynne, </a:t>
            </a:r>
          </a:p>
          <a:p>
            <a:pPr algn="l"/>
            <a:r>
              <a:rPr lang="en-GB" sz="2400" dirty="0" smtClean="0">
                <a:solidFill>
                  <a:schemeClr val="accent1">
                    <a:lumMod val="40000"/>
                    <a:lumOff val="60000"/>
                  </a:schemeClr>
                </a:solidFill>
              </a:rPr>
              <a:t>Lancaster University</a:t>
            </a:r>
          </a:p>
          <a:p>
            <a:pPr algn="l"/>
            <a:endParaRPr lang="en-GB" sz="2000" dirty="0"/>
          </a:p>
          <a:p>
            <a:pPr algn="l"/>
            <a:r>
              <a:rPr lang="en-GB" sz="2000" dirty="0" smtClean="0">
                <a:solidFill>
                  <a:schemeClr val="accent6">
                    <a:lumMod val="60000"/>
                    <a:lumOff val="40000"/>
                  </a:schemeClr>
                </a:solidFill>
              </a:rPr>
              <a:t>Public Lecture, Department of Communication, Philosophy and Technology, </a:t>
            </a:r>
            <a:r>
              <a:rPr lang="en-GB" sz="2000" dirty="0" err="1" smtClean="0">
                <a:solidFill>
                  <a:schemeClr val="accent6">
                    <a:lumMod val="60000"/>
                    <a:lumOff val="40000"/>
                  </a:schemeClr>
                </a:solidFill>
              </a:rPr>
              <a:t>Wageningen</a:t>
            </a:r>
            <a:r>
              <a:rPr lang="en-GB" sz="2000" dirty="0" smtClean="0">
                <a:solidFill>
                  <a:schemeClr val="accent6">
                    <a:lumMod val="60000"/>
                    <a:lumOff val="40000"/>
                  </a:schemeClr>
                </a:solidFill>
              </a:rPr>
              <a:t> University, 23</a:t>
            </a:r>
            <a:r>
              <a:rPr lang="en-GB" sz="2000" baseline="30000" dirty="0" smtClean="0">
                <a:solidFill>
                  <a:schemeClr val="accent6">
                    <a:lumMod val="60000"/>
                    <a:lumOff val="40000"/>
                  </a:schemeClr>
                </a:solidFill>
              </a:rPr>
              <a:t>rd</a:t>
            </a:r>
            <a:r>
              <a:rPr lang="en-GB" sz="2000" dirty="0" smtClean="0">
                <a:solidFill>
                  <a:schemeClr val="accent6">
                    <a:lumMod val="60000"/>
                    <a:lumOff val="40000"/>
                  </a:schemeClr>
                </a:solidFill>
              </a:rPr>
              <a:t> May 2016</a:t>
            </a:r>
            <a:endParaRPr lang="en-GB" sz="2000" dirty="0">
              <a:solidFill>
                <a:schemeClr val="accent6">
                  <a:lumMod val="60000"/>
                  <a:lumOff val="40000"/>
                </a:schemeClr>
              </a:solidFill>
            </a:endParaRPr>
          </a:p>
        </p:txBody>
      </p:sp>
    </p:spTree>
    <p:extLst>
      <p:ext uri="{BB962C8B-B14F-4D97-AF65-F5344CB8AC3E}">
        <p14:creationId xmlns:p14="http://schemas.microsoft.com/office/powerpoint/2010/main" val="278448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print"/>
          <a:srcRect/>
          <a:stretch>
            <a:fillRect/>
          </a:stretch>
        </p:blipFill>
        <p:spPr bwMode="auto">
          <a:xfrm>
            <a:off x="1331640" y="0"/>
            <a:ext cx="6336704" cy="6858000"/>
          </a:xfrm>
          <a:prstGeom prst="rect">
            <a:avLst/>
          </a:prstGeom>
          <a:noFill/>
          <a:ln w="9525">
            <a:noFill/>
            <a:miter lim="800000"/>
            <a:headEnd/>
            <a:tailEnd/>
          </a:ln>
        </p:spPr>
      </p:pic>
    </p:spTree>
    <p:extLst>
      <p:ext uri="{BB962C8B-B14F-4D97-AF65-F5344CB8AC3E}">
        <p14:creationId xmlns:p14="http://schemas.microsoft.com/office/powerpoint/2010/main" val="46101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dirty="0" smtClean="0">
                <a:solidFill>
                  <a:srgbClr val="BBB826"/>
                </a:solidFill>
              </a:rPr>
              <a:t>“There is a big gap between sophisticated UK laboratories and the reality of subsistence farming in Africa: </a:t>
            </a:r>
            <a:r>
              <a:rPr lang="en-GB" i="1" dirty="0" smtClean="0">
                <a:solidFill>
                  <a:srgbClr val="FFC000"/>
                </a:solidFill>
                <a:effectLst>
                  <a:outerShdw blurRad="38100" dist="38100" dir="2700000" algn="tl">
                    <a:srgbClr val="000000">
                      <a:alpha val="43137"/>
                    </a:srgbClr>
                  </a:outerShdw>
                </a:effectLst>
              </a:rPr>
              <a:t>to eliminate malnourishment requires an adequate economic and political infrastructure as well</a:t>
            </a:r>
            <a:r>
              <a:rPr lang="en-GB" dirty="0" smtClean="0"/>
              <a:t>. </a:t>
            </a:r>
            <a:r>
              <a:rPr lang="en-GB" dirty="0" smtClean="0">
                <a:solidFill>
                  <a:srgbClr val="BBB826"/>
                </a:solidFill>
              </a:rPr>
              <a:t>But the message of this report is that scientific advances are necessary, even if they are not sufficient, if global food supplies are to be ensured” </a:t>
            </a:r>
            <a:r>
              <a:rPr lang="en-GB" dirty="0" smtClean="0"/>
              <a:t>     </a:t>
            </a:r>
            <a:r>
              <a:rPr lang="en-GB" sz="2400" dirty="0" smtClean="0">
                <a:solidFill>
                  <a:schemeClr val="accent4">
                    <a:lumMod val="60000"/>
                    <a:lumOff val="40000"/>
                  </a:schemeClr>
                </a:solidFill>
              </a:rPr>
              <a:t>Martin Rees, Royal Society president, preface </a:t>
            </a:r>
            <a:endParaRPr lang="en-GB" sz="2400" dirty="0">
              <a:solidFill>
                <a:schemeClr val="accent4">
                  <a:lumMod val="60000"/>
                  <a:lumOff val="40000"/>
                </a:schemeClr>
              </a:solidFill>
            </a:endParaRPr>
          </a:p>
        </p:txBody>
      </p:sp>
    </p:spTree>
    <p:extLst>
      <p:ext uri="{BB962C8B-B14F-4D97-AF65-F5344CB8AC3E}">
        <p14:creationId xmlns:p14="http://schemas.microsoft.com/office/powerpoint/2010/main" val="77029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6494085"/>
          </a:xfrm>
          <a:prstGeom prst="rect">
            <a:avLst/>
          </a:prstGeom>
        </p:spPr>
        <p:txBody>
          <a:bodyPr wrap="square">
            <a:spAutoFit/>
          </a:bodyPr>
          <a:lstStyle/>
          <a:p>
            <a:r>
              <a:rPr lang="en-GB" sz="3200" i="1" dirty="0" smtClean="0">
                <a:solidFill>
                  <a:srgbClr val="FFC000"/>
                </a:solidFill>
                <a:effectLst>
                  <a:outerShdw blurRad="38100" dist="38100" dir="2700000" algn="tl">
                    <a:srgbClr val="000000">
                      <a:alpha val="43137"/>
                    </a:srgbClr>
                  </a:outerShdw>
                </a:effectLst>
              </a:rPr>
              <a:t>Sustainable intensification? </a:t>
            </a:r>
          </a:p>
          <a:p>
            <a:r>
              <a:rPr lang="en-GB" sz="2800" dirty="0" smtClean="0">
                <a:solidFill>
                  <a:srgbClr val="BBB826"/>
                </a:solidFill>
                <a:effectLst>
                  <a:outerShdw blurRad="38100" dist="38100" dir="2700000" algn="tl">
                    <a:srgbClr val="000000">
                      <a:alpha val="43137"/>
                    </a:srgbClr>
                  </a:outerShdw>
                </a:effectLst>
              </a:rPr>
              <a:t>“Food</a:t>
            </a:r>
            <a:r>
              <a:rPr lang="en-GB" sz="4800" dirty="0" smtClean="0">
                <a:solidFill>
                  <a:srgbClr val="BBB826"/>
                </a:solidFill>
                <a:effectLst>
                  <a:outerShdw blurRad="38100" dist="38100" dir="2700000" algn="tl">
                    <a:srgbClr val="000000">
                      <a:alpha val="43137"/>
                    </a:srgbClr>
                  </a:outerShdw>
                </a:effectLst>
              </a:rPr>
              <a:t> </a:t>
            </a:r>
            <a:r>
              <a:rPr lang="en-GB" sz="2800" dirty="0" smtClean="0">
                <a:solidFill>
                  <a:srgbClr val="BBB826"/>
                </a:solidFill>
                <a:effectLst>
                  <a:outerShdw blurRad="38100" dist="38100" dir="2700000" algn="tl">
                    <a:srgbClr val="000000">
                      <a:alpha val="43137"/>
                    </a:srgbClr>
                  </a:outerShdw>
                </a:effectLst>
              </a:rPr>
              <a:t>security is one of this century’s key global challenges. By 2050  the world will require increased crop production in order to feed its predicted 9 billion people. This must be done in the face of changing consumption patterns, the impacts of climate change and the growing scarcity of water and land. Crop production methods will also have to sustain the environment, preserve natural resources and support livelihoods of farmers and rural populations around the world. There is a pressing need for the ‘sustainable intensification’ of global agriculture in which yields are increased without adverse environmental impact and without the cultivation of more land”</a:t>
            </a:r>
            <a:endParaRPr lang="en-GB" sz="2800" dirty="0">
              <a:solidFill>
                <a:srgbClr val="BBB82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99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24936" cy="922114"/>
          </a:xfrm>
        </p:spPr>
        <p:txBody>
          <a:bodyPr>
            <a:normAutofit/>
          </a:bodyPr>
          <a:lstStyle/>
          <a:p>
            <a:pPr algn="l"/>
            <a:r>
              <a:rPr lang="en-GB" sz="3600" dirty="0" smtClean="0">
                <a:solidFill>
                  <a:srgbClr val="FFC000"/>
                </a:solidFill>
                <a:effectLst>
                  <a:outerShdw blurRad="38100" dist="38100" dir="2700000" algn="tl">
                    <a:srgbClr val="000000">
                      <a:alpha val="43137"/>
                    </a:srgbClr>
                  </a:outerShdw>
                </a:effectLst>
              </a:rPr>
              <a:t>The constraints on greater food </a:t>
            </a:r>
            <a:r>
              <a:rPr lang="en-GB" sz="3600" dirty="0" smtClean="0">
                <a:solidFill>
                  <a:srgbClr val="FFC000"/>
                </a:solidFill>
                <a:effectLst>
                  <a:outerShdw blurRad="38100" dist="38100" dir="2700000" algn="tl">
                    <a:srgbClr val="000000">
                      <a:alpha val="43137"/>
                    </a:srgbClr>
                  </a:outerShdw>
                </a:effectLst>
              </a:rPr>
              <a:t>production - </a:t>
            </a:r>
            <a:endParaRPr lang="en-GB" sz="3600"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124744"/>
            <a:ext cx="8568952" cy="5472608"/>
          </a:xfrm>
        </p:spPr>
        <p:txBody>
          <a:bodyPr>
            <a:normAutofit fontScale="77500" lnSpcReduction="20000"/>
          </a:bodyPr>
          <a:lstStyle/>
          <a:p>
            <a:r>
              <a:rPr lang="en-GB" sz="2800" dirty="0" smtClean="0">
                <a:solidFill>
                  <a:srgbClr val="BBB826"/>
                </a:solidFill>
                <a:effectLst>
                  <a:outerShdw blurRad="38100" dist="38100" dir="2700000" algn="tl">
                    <a:srgbClr val="000000">
                      <a:alpha val="43137"/>
                    </a:srgbClr>
                  </a:outerShdw>
                </a:effectLst>
              </a:rPr>
              <a:t>Population, </a:t>
            </a:r>
          </a:p>
          <a:p>
            <a:r>
              <a:rPr lang="en-GB" sz="2800" dirty="0" smtClean="0">
                <a:solidFill>
                  <a:srgbClr val="BBB826"/>
                </a:solidFill>
                <a:effectLst>
                  <a:outerShdw blurRad="38100" dist="38100" dir="2700000" algn="tl">
                    <a:srgbClr val="000000">
                      <a:alpha val="43137"/>
                    </a:srgbClr>
                  </a:outerShdw>
                </a:effectLst>
              </a:rPr>
              <a:t>Land and water,</a:t>
            </a:r>
          </a:p>
          <a:p>
            <a:r>
              <a:rPr lang="en-GB" sz="2800" dirty="0" smtClean="0">
                <a:solidFill>
                  <a:srgbClr val="BBB826"/>
                </a:solidFill>
                <a:effectLst>
                  <a:outerShdw blurRad="38100" dist="38100" dir="2700000" algn="tl">
                    <a:srgbClr val="000000">
                      <a:alpha val="43137"/>
                    </a:srgbClr>
                  </a:outerShdw>
                </a:effectLst>
              </a:rPr>
              <a:t>Seeds, and crop-</a:t>
            </a:r>
            <a:r>
              <a:rPr lang="en-GB" sz="2800" dirty="0" err="1" smtClean="0">
                <a:solidFill>
                  <a:srgbClr val="BBB826"/>
                </a:solidFill>
                <a:effectLst>
                  <a:outerShdw blurRad="38100" dist="38100" dir="2700000" algn="tl">
                    <a:srgbClr val="000000">
                      <a:alpha val="43137"/>
                    </a:srgbClr>
                  </a:outerShdw>
                </a:effectLst>
              </a:rPr>
              <a:t>germplasm</a:t>
            </a:r>
            <a:r>
              <a:rPr lang="en-GB" sz="2800" dirty="0" smtClean="0">
                <a:solidFill>
                  <a:srgbClr val="BBB826"/>
                </a:solidFill>
                <a:effectLst>
                  <a:outerShdw blurRad="38100" dist="38100" dir="2700000" algn="tl">
                    <a:srgbClr val="000000">
                      <a:alpha val="43137"/>
                    </a:srgbClr>
                  </a:outerShdw>
                </a:effectLst>
              </a:rPr>
              <a:t> diversity </a:t>
            </a:r>
          </a:p>
          <a:p>
            <a:r>
              <a:rPr lang="en-GB" sz="2800" dirty="0" smtClean="0">
                <a:solidFill>
                  <a:srgbClr val="BBB826"/>
                </a:solidFill>
                <a:effectLst>
                  <a:outerShdw blurRad="38100" dist="38100" dir="2700000" algn="tl">
                    <a:srgbClr val="000000">
                      <a:alpha val="43137"/>
                    </a:srgbClr>
                  </a:outerShdw>
                </a:effectLst>
              </a:rPr>
              <a:t>Good  soils</a:t>
            </a:r>
          </a:p>
          <a:p>
            <a:r>
              <a:rPr lang="en-GB" sz="2800" dirty="0" smtClean="0">
                <a:solidFill>
                  <a:srgbClr val="BBB826"/>
                </a:solidFill>
                <a:effectLst>
                  <a:outerShdw blurRad="38100" dist="38100" dir="2700000" algn="tl">
                    <a:srgbClr val="000000">
                      <a:alpha val="43137"/>
                    </a:srgbClr>
                  </a:outerShdw>
                </a:effectLst>
              </a:rPr>
              <a:t>Knowledge – scientific and practical, situated </a:t>
            </a:r>
          </a:p>
          <a:p>
            <a:r>
              <a:rPr lang="en-GB" sz="2800" dirty="0" smtClean="0">
                <a:solidFill>
                  <a:srgbClr val="BBB826"/>
                </a:solidFill>
                <a:effectLst>
                  <a:outerShdw blurRad="38100" dist="38100" dir="2700000" algn="tl">
                    <a:srgbClr val="000000">
                      <a:alpha val="43137"/>
                    </a:srgbClr>
                  </a:outerShdw>
                </a:effectLst>
              </a:rPr>
              <a:t> Control of pests, diseases, weeds</a:t>
            </a:r>
          </a:p>
          <a:p>
            <a:r>
              <a:rPr lang="en-GB" sz="2800" dirty="0" smtClean="0">
                <a:solidFill>
                  <a:srgbClr val="BBB826"/>
                </a:solidFill>
                <a:effectLst>
                  <a:outerShdw blurRad="38100" dist="38100" dir="2700000" algn="tl">
                    <a:srgbClr val="000000">
                      <a:alpha val="43137"/>
                    </a:srgbClr>
                  </a:outerShdw>
                </a:effectLst>
              </a:rPr>
              <a:t>Climate stresses, various </a:t>
            </a:r>
            <a:endParaRPr lang="en-GB" sz="2800" dirty="0" smtClean="0">
              <a:solidFill>
                <a:srgbClr val="BBB826"/>
              </a:solidFill>
              <a:effectLst>
                <a:outerShdw blurRad="38100" dist="38100" dir="2700000" algn="tl">
                  <a:srgbClr val="000000">
                    <a:alpha val="43137"/>
                  </a:srgbClr>
                </a:outerShdw>
              </a:effectLst>
            </a:endParaRPr>
          </a:p>
          <a:p>
            <a:r>
              <a:rPr lang="en-GB" sz="2800" i="1" dirty="0" smtClean="0">
                <a:solidFill>
                  <a:srgbClr val="BBB826"/>
                </a:solidFill>
                <a:effectLst>
                  <a:outerShdw blurRad="38100" dist="38100" dir="2700000" algn="tl">
                    <a:srgbClr val="000000">
                      <a:alpha val="43137"/>
                    </a:srgbClr>
                  </a:outerShdw>
                </a:effectLst>
              </a:rPr>
              <a:t>Sovereignties – situated </a:t>
            </a:r>
            <a:r>
              <a:rPr lang="en-GB" sz="2800" dirty="0" smtClean="0">
                <a:solidFill>
                  <a:srgbClr val="BBB826"/>
                </a:solidFill>
                <a:effectLst>
                  <a:outerShdw blurRad="38100" dist="38100" dir="2700000" algn="tl">
                    <a:srgbClr val="000000">
                      <a:alpha val="43137"/>
                    </a:srgbClr>
                  </a:outerShdw>
                </a:effectLst>
              </a:rPr>
              <a:t>freedom (??) </a:t>
            </a:r>
            <a:endParaRPr lang="en-GB" sz="2800" dirty="0" smtClean="0">
              <a:solidFill>
                <a:srgbClr val="BBB826"/>
              </a:solidFill>
              <a:effectLst>
                <a:outerShdw blurRad="38100" dist="38100" dir="2700000" algn="tl">
                  <a:srgbClr val="000000">
                    <a:alpha val="43137"/>
                  </a:srgbClr>
                </a:outerShdw>
              </a:effectLst>
            </a:endParaRPr>
          </a:p>
          <a:p>
            <a:pPr>
              <a:buNone/>
            </a:pPr>
            <a:r>
              <a:rPr lang="en-GB" sz="900" i="1" dirty="0" smtClean="0"/>
              <a:t> </a:t>
            </a:r>
          </a:p>
          <a:p>
            <a:pPr>
              <a:buNone/>
            </a:pPr>
            <a:r>
              <a:rPr lang="en-GB" sz="3600" dirty="0" smtClean="0">
                <a:solidFill>
                  <a:schemeClr val="accent2">
                    <a:lumMod val="60000"/>
                    <a:lumOff val="40000"/>
                  </a:schemeClr>
                </a:solidFill>
                <a:effectLst>
                  <a:outerShdw blurRad="38100" dist="38100" dir="2700000" algn="tl">
                    <a:srgbClr val="000000">
                      <a:alpha val="43137"/>
                    </a:srgbClr>
                  </a:outerShdw>
                </a:effectLst>
              </a:rPr>
              <a:t>“Maintaining and enhancing the diversity of crop genetic</a:t>
            </a:r>
          </a:p>
          <a:p>
            <a:pPr>
              <a:buNone/>
            </a:pPr>
            <a:r>
              <a:rPr lang="en-GB" sz="3600" dirty="0" smtClean="0">
                <a:solidFill>
                  <a:schemeClr val="accent2">
                    <a:lumMod val="60000"/>
                    <a:lumOff val="40000"/>
                  </a:schemeClr>
                </a:solidFill>
                <a:effectLst>
                  <a:outerShdw blurRad="38100" dist="38100" dir="2700000" algn="tl">
                    <a:srgbClr val="000000">
                      <a:alpha val="43137"/>
                    </a:srgbClr>
                  </a:outerShdw>
                </a:effectLst>
              </a:rPr>
              <a:t>resources is vital to facilitate crop breeding and thereby</a:t>
            </a:r>
          </a:p>
          <a:p>
            <a:pPr>
              <a:buNone/>
            </a:pPr>
            <a:r>
              <a:rPr lang="en-GB" sz="3600" dirty="0" smtClean="0">
                <a:solidFill>
                  <a:schemeClr val="accent2">
                    <a:lumMod val="60000"/>
                    <a:lumOff val="40000"/>
                  </a:schemeClr>
                </a:solidFill>
                <a:effectLst>
                  <a:outerShdw blurRad="38100" dist="38100" dir="2700000" algn="tl">
                    <a:srgbClr val="000000">
                      <a:alpha val="43137"/>
                    </a:srgbClr>
                  </a:outerShdw>
                </a:effectLst>
              </a:rPr>
              <a:t>enhance the resilience of food crop production” </a:t>
            </a:r>
            <a:r>
              <a:rPr lang="en-GB" sz="3600" dirty="0" smtClean="0">
                <a:solidFill>
                  <a:schemeClr val="accent2">
                    <a:lumMod val="60000"/>
                    <a:lumOff val="40000"/>
                  </a:schemeClr>
                </a:solidFill>
                <a:effectLst>
                  <a:outerShdw blurRad="38100" dist="38100" dir="2700000" algn="tl">
                    <a:srgbClr val="000000">
                      <a:alpha val="43137"/>
                    </a:srgbClr>
                  </a:outerShdw>
                </a:effectLst>
              </a:rPr>
              <a:t>         </a:t>
            </a:r>
            <a:r>
              <a:rPr lang="en-GB" sz="2800" dirty="0" smtClean="0">
                <a:solidFill>
                  <a:schemeClr val="accent6">
                    <a:lumMod val="40000"/>
                    <a:lumOff val="60000"/>
                  </a:schemeClr>
                </a:solidFill>
                <a:effectLst>
                  <a:outerShdw blurRad="38100" dist="38100" dir="2700000" algn="tl">
                    <a:srgbClr val="000000">
                      <a:alpha val="43137"/>
                    </a:srgbClr>
                  </a:outerShdw>
                </a:effectLst>
              </a:rPr>
              <a:t>(CYMMIT; </a:t>
            </a:r>
            <a:r>
              <a:rPr lang="en-GB" sz="2800" dirty="0" err="1" smtClean="0">
                <a:solidFill>
                  <a:schemeClr val="accent6">
                    <a:lumMod val="40000"/>
                    <a:lumOff val="60000"/>
                  </a:schemeClr>
                </a:solidFill>
                <a:effectLst>
                  <a:outerShdw blurRad="38100" dist="38100" dir="2700000" algn="tl">
                    <a:srgbClr val="000000">
                      <a:alpha val="43137"/>
                    </a:srgbClr>
                  </a:outerShdw>
                </a:effectLst>
              </a:rPr>
              <a:t>Svaalbard</a:t>
            </a:r>
            <a:r>
              <a:rPr lang="en-GB" sz="2800" dirty="0" smtClean="0">
                <a:solidFill>
                  <a:schemeClr val="accent6">
                    <a:lumMod val="40000"/>
                    <a:lumOff val="60000"/>
                  </a:schemeClr>
                </a:solidFill>
                <a:effectLst>
                  <a:outerShdw blurRad="38100" dist="38100" dir="2700000" algn="tl">
                    <a:srgbClr val="000000">
                      <a:alpha val="43137"/>
                    </a:srgbClr>
                  </a:outerShdw>
                </a:effectLst>
              </a:rPr>
              <a:t>, chair of Global Crop Seed Diversity Trust, 2014</a:t>
            </a:r>
            <a:r>
              <a:rPr lang="en-GB" sz="2800" dirty="0" smtClean="0">
                <a:solidFill>
                  <a:schemeClr val="accent6">
                    <a:lumMod val="40000"/>
                    <a:lumOff val="60000"/>
                  </a:schemeClr>
                </a:solidFill>
                <a:effectLst>
                  <a:outerShdw blurRad="38100" dist="38100" dir="2700000" algn="tl">
                    <a:srgbClr val="000000">
                      <a:alpha val="43137"/>
                    </a:srgbClr>
                  </a:outerShdw>
                </a:effectLst>
              </a:rPr>
              <a:t>) </a:t>
            </a:r>
            <a:endParaRPr lang="en-GB" sz="2800" dirty="0" smtClean="0">
              <a:solidFill>
                <a:schemeClr val="accent6">
                  <a:lumMod val="40000"/>
                  <a:lumOff val="60000"/>
                </a:schemeClr>
              </a:solidFill>
              <a:effectLst>
                <a:outerShdw blurRad="38100" dist="38100" dir="2700000" algn="tl">
                  <a:srgbClr val="000000">
                    <a:alpha val="43137"/>
                  </a:srgbClr>
                </a:outerShdw>
              </a:effectLst>
            </a:endParaRPr>
          </a:p>
          <a:p>
            <a:pPr lvl="1"/>
            <a:r>
              <a:rPr lang="en-GB" sz="3600" i="1" dirty="0" smtClean="0">
                <a:solidFill>
                  <a:srgbClr val="95B22C"/>
                </a:solidFill>
                <a:effectLst>
                  <a:outerShdw blurRad="38100" dist="38100" dir="2700000" algn="tl">
                    <a:srgbClr val="000000">
                      <a:alpha val="43137"/>
                    </a:srgbClr>
                  </a:outerShdw>
                </a:effectLst>
              </a:rPr>
              <a:t>Diversity</a:t>
            </a:r>
            <a:r>
              <a:rPr lang="en-GB" sz="3600" dirty="0" smtClean="0">
                <a:solidFill>
                  <a:srgbClr val="95B22C"/>
                </a:solidFill>
                <a:effectLst>
                  <a:outerShdw blurRad="38100" dist="38100" dir="2700000" algn="tl">
                    <a:srgbClr val="000000">
                      <a:alpha val="43137"/>
                    </a:srgbClr>
                  </a:outerShdw>
                </a:effectLst>
              </a:rPr>
              <a:t>  </a:t>
            </a:r>
            <a:r>
              <a:rPr lang="en-GB" sz="3600" dirty="0" smtClean="0">
                <a:solidFill>
                  <a:srgbClr val="95B22C"/>
                </a:solidFill>
                <a:effectLst>
                  <a:outerShdw blurRad="38100" dist="38100" dir="2700000" algn="tl">
                    <a:srgbClr val="000000">
                      <a:alpha val="43137"/>
                    </a:srgbClr>
                  </a:outerShdw>
                </a:effectLst>
              </a:rPr>
              <a:t>is a very pregnant term here – biological?  or also social? </a:t>
            </a:r>
            <a:endParaRPr lang="en-GB" sz="3600" dirty="0">
              <a:solidFill>
                <a:srgbClr val="95B22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385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57592" cy="764704"/>
          </a:xfrm>
        </p:spPr>
        <p:txBody>
          <a:bodyPr/>
          <a:lstStyle/>
          <a:p>
            <a:r>
              <a:rPr lang="en-GB" dirty="0" smtClean="0"/>
              <a:t>Impacts ? ? (2)</a:t>
            </a:r>
            <a:endParaRPr lang="en-GB" dirty="0"/>
          </a:p>
        </p:txBody>
      </p:sp>
      <p:sp>
        <p:nvSpPr>
          <p:cNvPr id="3" name="Content Placeholder 2"/>
          <p:cNvSpPr>
            <a:spLocks noGrp="1"/>
          </p:cNvSpPr>
          <p:nvPr>
            <p:ph idx="1"/>
          </p:nvPr>
        </p:nvSpPr>
        <p:spPr>
          <a:xfrm>
            <a:off x="0" y="764704"/>
            <a:ext cx="9036496" cy="6093296"/>
          </a:xfrm>
        </p:spPr>
        <p:txBody>
          <a:bodyPr>
            <a:normAutofit fontScale="92500" lnSpcReduction="20000"/>
          </a:bodyPr>
          <a:lstStyle/>
          <a:p>
            <a:r>
              <a:rPr lang="en-GB" dirty="0" smtClean="0"/>
              <a:t>Could we ever confidently claim to be able to enact the “right” societal impacts from ICTs?  or social media? Or synthetic biology? Or nanotech?</a:t>
            </a:r>
          </a:p>
          <a:p>
            <a:r>
              <a:rPr lang="en-GB" dirty="0" smtClean="0"/>
              <a:t>How could we even identify these? – “jobs”…? “growth”…? (the usual mantra)</a:t>
            </a:r>
          </a:p>
          <a:p>
            <a:r>
              <a:rPr lang="en-GB" dirty="0" smtClean="0"/>
              <a:t>Or, “solving the Grand Challenges”  for the EU? </a:t>
            </a:r>
          </a:p>
          <a:p>
            <a:r>
              <a:rPr lang="en-GB" dirty="0"/>
              <a:t>A</a:t>
            </a:r>
            <a:r>
              <a:rPr lang="en-GB" dirty="0" smtClean="0"/>
              <a:t> “Risk-based [impacts-predictive] approach” does not have to  exclude all other factors (including benefits, and purposes, as </a:t>
            </a:r>
            <a:r>
              <a:rPr lang="en-GB" i="1" dirty="0" smtClean="0"/>
              <a:t>questions</a:t>
            </a:r>
            <a:r>
              <a:rPr lang="en-GB" dirty="0" smtClean="0"/>
              <a:t>) as it effectively does now. Nor should it perpetuate </a:t>
            </a:r>
            <a:r>
              <a:rPr lang="en-GB" dirty="0"/>
              <a:t>the </a:t>
            </a:r>
            <a:r>
              <a:rPr lang="en-GB" i="1" dirty="0"/>
              <a:t>predictive </a:t>
            </a:r>
            <a:r>
              <a:rPr lang="en-GB" i="1" dirty="0" smtClean="0"/>
              <a:t>control </a:t>
            </a:r>
            <a:r>
              <a:rPr lang="en-GB" dirty="0" smtClean="0"/>
              <a:t>myth</a:t>
            </a:r>
            <a:endParaRPr lang="en-GB" dirty="0"/>
          </a:p>
          <a:p>
            <a:r>
              <a:rPr lang="en-GB" dirty="0" smtClean="0"/>
              <a:t>The EU Directive 2015/412 opens the ag innovation system to such broader factors  than RA alone. But to aim for the sustainability impact of ag biodiversity needs more . This would need to develop a policy culture which addresses diverse  innovation  options</a:t>
            </a:r>
            <a:endParaRPr lang="en-GB" i="1" dirty="0"/>
          </a:p>
        </p:txBody>
      </p:sp>
    </p:spTree>
    <p:extLst>
      <p:ext uri="{BB962C8B-B14F-4D97-AF65-F5344CB8AC3E}">
        <p14:creationId xmlns:p14="http://schemas.microsoft.com/office/powerpoint/2010/main" val="979191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7544" y="228919"/>
            <a:ext cx="8219256" cy="45719"/>
          </a:xfrm>
        </p:spPr>
        <p:txBody>
          <a:bodyPr>
            <a:normAutofit fontScale="90000"/>
          </a:bodyPr>
          <a:lstStyle/>
          <a:p>
            <a:endParaRPr lang="en-GB" dirty="0"/>
          </a:p>
        </p:txBody>
      </p:sp>
      <p:sp>
        <p:nvSpPr>
          <p:cNvPr id="3" name="Content Placeholder 2"/>
          <p:cNvSpPr>
            <a:spLocks noGrp="1"/>
          </p:cNvSpPr>
          <p:nvPr>
            <p:ph idx="1"/>
          </p:nvPr>
        </p:nvSpPr>
        <p:spPr>
          <a:xfrm>
            <a:off x="251520" y="116632"/>
            <a:ext cx="8435280" cy="6624736"/>
          </a:xfrm>
        </p:spPr>
        <p:txBody>
          <a:bodyPr>
            <a:normAutofit fontScale="25000" lnSpcReduction="20000"/>
          </a:bodyPr>
          <a:lstStyle/>
          <a:p>
            <a:pPr marL="0" indent="0">
              <a:buNone/>
            </a:pPr>
            <a:endParaRPr lang="en-GB" b="1" dirty="0" smtClean="0"/>
          </a:p>
          <a:p>
            <a:pPr marL="0" indent="0">
              <a:buNone/>
            </a:pPr>
            <a:r>
              <a:rPr lang="en-GB" b="1" dirty="0" smtClean="0"/>
              <a:t>		</a:t>
            </a:r>
            <a:r>
              <a:rPr lang="en-GB" sz="9600" b="1" dirty="0" smtClean="0">
                <a:solidFill>
                  <a:srgbClr val="FFCC00"/>
                </a:solidFill>
                <a:effectLst>
                  <a:outerShdw blurRad="38100" dist="38100" dir="2700000" algn="tl">
                    <a:srgbClr val="000000">
                      <a:alpha val="43137"/>
                    </a:srgbClr>
                  </a:outerShdw>
                </a:effectLst>
              </a:rPr>
              <a:t>“Are </a:t>
            </a:r>
            <a:r>
              <a:rPr lang="en-GB" sz="9600" b="1" dirty="0">
                <a:solidFill>
                  <a:srgbClr val="FFCC00"/>
                </a:solidFill>
                <a:effectLst>
                  <a:outerShdw blurRad="38100" dist="38100" dir="2700000" algn="tl">
                    <a:srgbClr val="000000">
                      <a:alpha val="43137"/>
                    </a:srgbClr>
                  </a:outerShdw>
                </a:effectLst>
              </a:rPr>
              <a:t>We Ready for the Future of Food</a:t>
            </a:r>
            <a:r>
              <a:rPr lang="en-GB" sz="9600" b="1" dirty="0" smtClean="0">
                <a:solidFill>
                  <a:srgbClr val="FFCC00"/>
                </a:solidFill>
                <a:effectLst>
                  <a:outerShdw blurRad="38100" dist="38100" dir="2700000" algn="tl">
                    <a:srgbClr val="000000">
                      <a:alpha val="43137"/>
                    </a:srgbClr>
                  </a:outerShdw>
                </a:effectLst>
              </a:rPr>
              <a:t>?”</a:t>
            </a:r>
          </a:p>
          <a:p>
            <a:pPr marL="0" indent="0">
              <a:buNone/>
            </a:pPr>
            <a:r>
              <a:rPr lang="en-GB" b="1" dirty="0" smtClean="0">
                <a:effectLst/>
              </a:rPr>
              <a:t>  </a:t>
            </a:r>
            <a:r>
              <a:rPr lang="en-GB" sz="5600" dirty="0" err="1" smtClean="0">
                <a:effectLst/>
              </a:rPr>
              <a:t>Dror</a:t>
            </a:r>
            <a:r>
              <a:rPr lang="en-GB" sz="5600" dirty="0" smtClean="0">
                <a:effectLst/>
              </a:rPr>
              <a:t> Berman and Samantha Wai, </a:t>
            </a:r>
            <a:r>
              <a:rPr lang="en-GB" sz="5600" i="1" dirty="0" smtClean="0">
                <a:effectLst/>
              </a:rPr>
              <a:t>Innovation Enterprise</a:t>
            </a:r>
          </a:p>
          <a:p>
            <a:pPr marL="0" indent="0">
              <a:buNone/>
            </a:pPr>
            <a:r>
              <a:rPr lang="en-GB" sz="5600" b="1" i="1" dirty="0" smtClean="0"/>
              <a:t>         The World Post (Huff Post and the Berggruen Institute), </a:t>
            </a:r>
            <a:r>
              <a:rPr lang="en-GB" sz="5600" i="1" dirty="0" smtClean="0"/>
              <a:t>08/03/2016</a:t>
            </a:r>
            <a:endParaRPr lang="en-GB" sz="5600" dirty="0" smtClean="0"/>
          </a:p>
          <a:p>
            <a:pPr marL="0" indent="0">
              <a:lnSpc>
                <a:spcPct val="120000"/>
              </a:lnSpc>
              <a:spcBef>
                <a:spcPts val="0"/>
              </a:spcBef>
              <a:buNone/>
            </a:pPr>
            <a:r>
              <a:rPr lang="en-GB" sz="9600" dirty="0" smtClean="0">
                <a:solidFill>
                  <a:srgbClr val="CCFF66"/>
                </a:solidFill>
              </a:rPr>
              <a:t>“Regardless</a:t>
            </a:r>
            <a:r>
              <a:rPr lang="en-GB" sz="9600" dirty="0" smtClean="0">
                <a:solidFill>
                  <a:srgbClr val="CCFF66"/>
                </a:solidFill>
                <a:effectLst/>
              </a:rPr>
              <a:t> how we cut it, livestock production is process-inefficient.</a:t>
            </a:r>
          </a:p>
          <a:p>
            <a:pPr marL="0" indent="0">
              <a:lnSpc>
                <a:spcPct val="120000"/>
              </a:lnSpc>
              <a:spcBef>
                <a:spcPts val="0"/>
              </a:spcBef>
              <a:buNone/>
            </a:pPr>
            <a:r>
              <a:rPr lang="en-GB" sz="9600" dirty="0" smtClean="0">
                <a:solidFill>
                  <a:srgbClr val="CCFF66"/>
                </a:solidFill>
              </a:rPr>
              <a:t>Cattle in feed-lots </a:t>
            </a:r>
            <a:r>
              <a:rPr lang="en-GB" sz="9600" dirty="0" smtClean="0">
                <a:solidFill>
                  <a:srgbClr val="CCFF66"/>
                </a:solidFill>
                <a:effectLst/>
              </a:rPr>
              <a:t>need about seven kg of feed to produce just one kg of body weight. For pork, this ratio improves to about </a:t>
            </a:r>
            <a:r>
              <a:rPr lang="en-GB" sz="9600" dirty="0" smtClean="0">
                <a:solidFill>
                  <a:srgbClr val="CCFF66"/>
                </a:solidFill>
              </a:rPr>
              <a:t>4-to-1</a:t>
            </a:r>
            <a:r>
              <a:rPr lang="en-GB" sz="9600" dirty="0" smtClean="0">
                <a:solidFill>
                  <a:srgbClr val="CCFF66"/>
                </a:solidFill>
                <a:effectLst/>
              </a:rPr>
              <a:t>. For poultry, it's roughly </a:t>
            </a:r>
            <a:r>
              <a:rPr lang="en-GB" sz="9600" dirty="0" smtClean="0">
                <a:solidFill>
                  <a:srgbClr val="CCFF66"/>
                </a:solidFill>
              </a:rPr>
              <a:t>2-to-1</a:t>
            </a:r>
            <a:r>
              <a:rPr lang="en-GB" sz="9600" dirty="0" smtClean="0">
                <a:solidFill>
                  <a:srgbClr val="CCFF66"/>
                </a:solidFill>
                <a:effectLst/>
              </a:rPr>
              <a:t>. </a:t>
            </a:r>
          </a:p>
          <a:p>
            <a:pPr marL="0" indent="0">
              <a:lnSpc>
                <a:spcPct val="120000"/>
              </a:lnSpc>
              <a:spcBef>
                <a:spcPts val="0"/>
              </a:spcBef>
              <a:buNone/>
            </a:pPr>
            <a:r>
              <a:rPr lang="en-GB" sz="9600" dirty="0" smtClean="0">
                <a:solidFill>
                  <a:srgbClr val="CCFF66"/>
                </a:solidFill>
                <a:effectLst/>
              </a:rPr>
              <a:t>But with all inefficient processes comes opportunity -- in this case, a </a:t>
            </a:r>
            <a:r>
              <a:rPr lang="en-GB" sz="9600" dirty="0" err="1" smtClean="0">
                <a:solidFill>
                  <a:srgbClr val="CCFF66"/>
                </a:solidFill>
                <a:effectLst/>
              </a:rPr>
              <a:t>moonshot</a:t>
            </a:r>
            <a:r>
              <a:rPr lang="en-GB" sz="9600" dirty="0" smtClean="0">
                <a:solidFill>
                  <a:srgbClr val="CCFF66"/>
                </a:solidFill>
                <a:effectLst/>
              </a:rPr>
              <a:t> opportunity to revolutionize thinking about food, resources, health, nutrition and planetary sustainability.</a:t>
            </a:r>
          </a:p>
          <a:p>
            <a:pPr marL="0" indent="0">
              <a:lnSpc>
                <a:spcPct val="120000"/>
              </a:lnSpc>
              <a:spcBef>
                <a:spcPts val="0"/>
              </a:spcBef>
              <a:buNone/>
            </a:pPr>
            <a:r>
              <a:rPr lang="en-GB" sz="9600" dirty="0" smtClean="0">
                <a:solidFill>
                  <a:srgbClr val="CCFF66"/>
                </a:solidFill>
                <a:effectLst/>
              </a:rPr>
              <a:t>The food tech sector is exploding with </a:t>
            </a:r>
            <a:r>
              <a:rPr lang="en-GB" sz="9600" dirty="0" err="1" smtClean="0">
                <a:solidFill>
                  <a:srgbClr val="CCFF66"/>
                </a:solidFill>
                <a:effectLst/>
              </a:rPr>
              <a:t>startups</a:t>
            </a:r>
            <a:r>
              <a:rPr lang="en-GB" sz="9600" dirty="0" smtClean="0">
                <a:solidFill>
                  <a:srgbClr val="CCFF66"/>
                </a:solidFill>
                <a:effectLst/>
              </a:rPr>
              <a:t>, </a:t>
            </a:r>
            <a:r>
              <a:rPr lang="en-GB" sz="9600" dirty="0" smtClean="0">
                <a:solidFill>
                  <a:srgbClr val="CCFF66"/>
                </a:solidFill>
              </a:rPr>
              <a:t>raising</a:t>
            </a:r>
            <a:r>
              <a:rPr lang="en-GB" sz="9600" dirty="0" smtClean="0">
                <a:solidFill>
                  <a:srgbClr val="CCFF66"/>
                </a:solidFill>
                <a:effectLst/>
              </a:rPr>
              <a:t> a record $5.7 billion in 2015 alone. Impossible Foods, and Ripple Foods, take a plant-based approach to recreating mainstream food like hamburgers and milk. Clara Foods is using synthetic biology to recreate egg white proteins through yeast. Memphis Meats and Modern Meadow have been building the tech. to produce animal products at scale by culturing meat cells in the laboratory”</a:t>
            </a:r>
          </a:p>
        </p:txBody>
      </p:sp>
    </p:spTree>
    <p:extLst>
      <p:ext uri="{BB962C8B-B14F-4D97-AF65-F5344CB8AC3E}">
        <p14:creationId xmlns:p14="http://schemas.microsoft.com/office/powerpoint/2010/main" val="287601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67544" y="228919"/>
            <a:ext cx="8219256" cy="45719"/>
          </a:xfrm>
        </p:spPr>
        <p:txBody>
          <a:bodyPr>
            <a:normAutofit fontScale="90000"/>
          </a:bodyPr>
          <a:lstStyle/>
          <a:p>
            <a:endParaRPr lang="en-GB" dirty="0"/>
          </a:p>
        </p:txBody>
      </p:sp>
      <p:sp>
        <p:nvSpPr>
          <p:cNvPr id="3" name="Content Placeholder 2"/>
          <p:cNvSpPr>
            <a:spLocks noGrp="1"/>
          </p:cNvSpPr>
          <p:nvPr>
            <p:ph idx="1"/>
          </p:nvPr>
        </p:nvSpPr>
        <p:spPr>
          <a:xfrm>
            <a:off x="251520" y="116632"/>
            <a:ext cx="8435280" cy="6624736"/>
          </a:xfrm>
        </p:spPr>
        <p:txBody>
          <a:bodyPr>
            <a:normAutofit fontScale="25000" lnSpcReduction="20000"/>
          </a:bodyPr>
          <a:lstStyle/>
          <a:p>
            <a:pPr marL="0" indent="0">
              <a:buNone/>
            </a:pPr>
            <a:endParaRPr lang="en-GB" b="1" dirty="0" smtClean="0"/>
          </a:p>
          <a:p>
            <a:pPr marL="0" indent="0">
              <a:buNone/>
            </a:pPr>
            <a:r>
              <a:rPr lang="en-GB" b="1" dirty="0" smtClean="0"/>
              <a:t>		</a:t>
            </a:r>
            <a:r>
              <a:rPr lang="en-GB" sz="9600" b="1" dirty="0" smtClean="0">
                <a:solidFill>
                  <a:srgbClr val="FFCC00"/>
                </a:solidFill>
                <a:effectLst>
                  <a:outerShdw blurRad="38100" dist="38100" dir="2700000" algn="tl">
                    <a:srgbClr val="000000">
                      <a:alpha val="43137"/>
                    </a:srgbClr>
                  </a:outerShdw>
                </a:effectLst>
              </a:rPr>
              <a:t>“Are </a:t>
            </a:r>
            <a:r>
              <a:rPr lang="en-GB" sz="9600" b="1" dirty="0">
                <a:solidFill>
                  <a:srgbClr val="FFCC00"/>
                </a:solidFill>
                <a:effectLst>
                  <a:outerShdw blurRad="38100" dist="38100" dir="2700000" algn="tl">
                    <a:srgbClr val="000000">
                      <a:alpha val="43137"/>
                    </a:srgbClr>
                  </a:outerShdw>
                </a:effectLst>
              </a:rPr>
              <a:t>We Ready for the Future of Food</a:t>
            </a:r>
            <a:r>
              <a:rPr lang="en-GB" sz="9600" b="1" dirty="0" smtClean="0">
                <a:solidFill>
                  <a:srgbClr val="FFCC00"/>
                </a:solidFill>
                <a:effectLst>
                  <a:outerShdw blurRad="38100" dist="38100" dir="2700000" algn="tl">
                    <a:srgbClr val="000000">
                      <a:alpha val="43137"/>
                    </a:srgbClr>
                  </a:outerShdw>
                </a:effectLst>
              </a:rPr>
              <a:t>?”</a:t>
            </a:r>
          </a:p>
          <a:p>
            <a:pPr marL="0" indent="0">
              <a:buNone/>
            </a:pPr>
            <a:r>
              <a:rPr lang="en-GB" b="1" dirty="0" smtClean="0">
                <a:effectLst/>
              </a:rPr>
              <a:t>  </a:t>
            </a:r>
            <a:r>
              <a:rPr lang="en-GB" sz="5600" dirty="0" err="1" smtClean="0">
                <a:effectLst/>
              </a:rPr>
              <a:t>Dror</a:t>
            </a:r>
            <a:r>
              <a:rPr lang="en-GB" sz="5600" dirty="0" smtClean="0">
                <a:effectLst/>
              </a:rPr>
              <a:t> Berman and Samantha Wai, </a:t>
            </a:r>
            <a:r>
              <a:rPr lang="en-GB" sz="5600" i="1" dirty="0" smtClean="0">
                <a:effectLst/>
              </a:rPr>
              <a:t>Innovation Enterprise</a:t>
            </a:r>
          </a:p>
          <a:p>
            <a:pPr marL="0" indent="0">
              <a:buNone/>
            </a:pPr>
            <a:r>
              <a:rPr lang="en-GB" sz="5600" b="1" i="1" dirty="0" smtClean="0"/>
              <a:t>         The World Post (Huff Post and the Berggruen Institute), </a:t>
            </a:r>
            <a:r>
              <a:rPr lang="en-GB" sz="5600" i="1" dirty="0" smtClean="0"/>
              <a:t>08/03/2016</a:t>
            </a:r>
            <a:endParaRPr lang="en-GB" sz="5600" dirty="0" smtClean="0"/>
          </a:p>
          <a:p>
            <a:pPr marL="0" indent="0">
              <a:lnSpc>
                <a:spcPct val="120000"/>
              </a:lnSpc>
              <a:spcBef>
                <a:spcPts val="0"/>
              </a:spcBef>
              <a:buNone/>
            </a:pPr>
            <a:r>
              <a:rPr lang="en-GB" sz="9600" dirty="0" smtClean="0">
                <a:solidFill>
                  <a:srgbClr val="CCFF66"/>
                </a:solidFill>
              </a:rPr>
              <a:t>“Regardless</a:t>
            </a:r>
            <a:r>
              <a:rPr lang="en-GB" sz="9600" dirty="0" smtClean="0">
                <a:solidFill>
                  <a:srgbClr val="CCFF66"/>
                </a:solidFill>
                <a:effectLst/>
              </a:rPr>
              <a:t> how we cut it, livestock production is process-inefficient.</a:t>
            </a:r>
          </a:p>
          <a:p>
            <a:pPr marL="0" indent="0">
              <a:lnSpc>
                <a:spcPct val="120000"/>
              </a:lnSpc>
              <a:spcBef>
                <a:spcPts val="0"/>
              </a:spcBef>
              <a:buNone/>
            </a:pPr>
            <a:r>
              <a:rPr lang="en-GB" sz="9600" dirty="0" smtClean="0">
                <a:solidFill>
                  <a:srgbClr val="CCFF66"/>
                </a:solidFill>
              </a:rPr>
              <a:t>Cattle in feed-lots </a:t>
            </a:r>
            <a:r>
              <a:rPr lang="en-GB" sz="9600" dirty="0" smtClean="0">
                <a:solidFill>
                  <a:srgbClr val="CCFF66"/>
                </a:solidFill>
                <a:effectLst/>
              </a:rPr>
              <a:t>need about seven kg of feed to produce just one kg of body weight. For pork, this ratio improves to about </a:t>
            </a:r>
            <a:r>
              <a:rPr lang="en-GB" sz="9600" dirty="0" smtClean="0">
                <a:solidFill>
                  <a:srgbClr val="CCFF66"/>
                </a:solidFill>
              </a:rPr>
              <a:t>4-to-1</a:t>
            </a:r>
            <a:r>
              <a:rPr lang="en-GB" sz="9600" dirty="0" smtClean="0">
                <a:solidFill>
                  <a:srgbClr val="CCFF66"/>
                </a:solidFill>
                <a:effectLst/>
              </a:rPr>
              <a:t>. For poultry, it's roughly </a:t>
            </a:r>
            <a:r>
              <a:rPr lang="en-GB" sz="9600" dirty="0" smtClean="0">
                <a:solidFill>
                  <a:srgbClr val="CCFF66"/>
                </a:solidFill>
              </a:rPr>
              <a:t>2-to-1</a:t>
            </a:r>
            <a:r>
              <a:rPr lang="en-GB" sz="9600" dirty="0" smtClean="0">
                <a:solidFill>
                  <a:srgbClr val="CCFF66"/>
                </a:solidFill>
                <a:effectLst/>
              </a:rPr>
              <a:t>. </a:t>
            </a:r>
          </a:p>
          <a:p>
            <a:pPr marL="0" indent="0">
              <a:lnSpc>
                <a:spcPct val="120000"/>
              </a:lnSpc>
              <a:spcBef>
                <a:spcPts val="0"/>
              </a:spcBef>
              <a:buNone/>
            </a:pPr>
            <a:r>
              <a:rPr lang="en-GB" sz="9600" dirty="0" smtClean="0">
                <a:solidFill>
                  <a:srgbClr val="CCFF66"/>
                </a:solidFill>
                <a:effectLst/>
              </a:rPr>
              <a:t>But with all inefficient processes comes opportunity -- in this case, a </a:t>
            </a:r>
            <a:r>
              <a:rPr lang="en-GB" sz="9600" dirty="0" err="1" smtClean="0">
                <a:solidFill>
                  <a:srgbClr val="CCFF66"/>
                </a:solidFill>
                <a:effectLst/>
              </a:rPr>
              <a:t>moonshot</a:t>
            </a:r>
            <a:r>
              <a:rPr lang="en-GB" sz="9600" dirty="0" smtClean="0">
                <a:solidFill>
                  <a:srgbClr val="CCFF66"/>
                </a:solidFill>
                <a:effectLst/>
              </a:rPr>
              <a:t> opportunity to revolutionize thinking about food, resources, health, nutrition and planetary sustainability.</a:t>
            </a:r>
          </a:p>
          <a:p>
            <a:pPr marL="0" indent="0">
              <a:lnSpc>
                <a:spcPct val="120000"/>
              </a:lnSpc>
              <a:spcBef>
                <a:spcPts val="0"/>
              </a:spcBef>
              <a:buNone/>
            </a:pPr>
            <a:r>
              <a:rPr lang="en-GB" sz="9600" dirty="0" smtClean="0">
                <a:solidFill>
                  <a:srgbClr val="CCFF66"/>
                </a:solidFill>
                <a:effectLst/>
              </a:rPr>
              <a:t>The food tech sector is exploding with </a:t>
            </a:r>
            <a:r>
              <a:rPr lang="en-GB" sz="9600" dirty="0" err="1" smtClean="0">
                <a:solidFill>
                  <a:srgbClr val="CCFF66"/>
                </a:solidFill>
                <a:effectLst/>
              </a:rPr>
              <a:t>startups</a:t>
            </a:r>
            <a:r>
              <a:rPr lang="en-GB" sz="9600" dirty="0" smtClean="0">
                <a:solidFill>
                  <a:srgbClr val="CCFF66"/>
                </a:solidFill>
                <a:effectLst/>
              </a:rPr>
              <a:t>, </a:t>
            </a:r>
            <a:r>
              <a:rPr lang="en-GB" sz="9600" dirty="0" smtClean="0">
                <a:solidFill>
                  <a:srgbClr val="CCFF66"/>
                </a:solidFill>
              </a:rPr>
              <a:t>raising</a:t>
            </a:r>
            <a:r>
              <a:rPr lang="en-GB" sz="9600" dirty="0" smtClean="0">
                <a:solidFill>
                  <a:srgbClr val="CCFF66"/>
                </a:solidFill>
                <a:effectLst/>
              </a:rPr>
              <a:t> a record $5.7 billion in 2015 alone. Impossible Foods, and Ripple Foods, take a plant-based approach to recreating mainstream food like hamburgers and milk. Clara Foods is using synthetic biology to recreate egg white proteins through yeast. Memphis Meats and Modern Meadow have been building the tech. to produce animal products at scale by culturing meat cells in the laboratory”</a:t>
            </a:r>
          </a:p>
        </p:txBody>
      </p:sp>
    </p:spTree>
    <p:extLst>
      <p:ext uri="{BB962C8B-B14F-4D97-AF65-F5344CB8AC3E}">
        <p14:creationId xmlns:p14="http://schemas.microsoft.com/office/powerpoint/2010/main" val="237483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568952" cy="6001643"/>
          </a:xfrm>
          <a:prstGeom prst="rect">
            <a:avLst/>
          </a:prstGeom>
          <a:solidFill>
            <a:schemeClr val="accent6"/>
          </a:solidFill>
        </p:spPr>
        <p:txBody>
          <a:bodyPr wrap="square">
            <a:spAutoFit/>
          </a:bodyPr>
          <a:lstStyle/>
          <a:p>
            <a:r>
              <a:rPr lang="en-GB" sz="2400" dirty="0" smtClean="0">
                <a:solidFill>
                  <a:schemeClr val="bg2"/>
                </a:solidFill>
              </a:rPr>
              <a:t>“It </a:t>
            </a:r>
            <a:r>
              <a:rPr lang="en-GB" sz="2400" dirty="0">
                <a:solidFill>
                  <a:schemeClr val="bg2"/>
                </a:solidFill>
              </a:rPr>
              <a:t>is clear that entrepreneurs and investors are excited to find alternative ways to support our growing global population. In particular, we see the latest innovations in synthetic biology, protein sequencing and tissue engineering opening doors to rethinking food and protein production. </a:t>
            </a:r>
          </a:p>
          <a:p>
            <a:r>
              <a:rPr lang="en-GB" sz="2400" dirty="0">
                <a:solidFill>
                  <a:schemeClr val="bg2"/>
                </a:solidFill>
              </a:rPr>
              <a:t>Given this new ability to rethink food production, we at </a:t>
            </a:r>
            <a:r>
              <a:rPr lang="en-GB" sz="2400" dirty="0">
                <a:solidFill>
                  <a:schemeClr val="bg2"/>
                </a:solidFill>
                <a:hlinkClick r:id="rId2"/>
              </a:rPr>
              <a:t>Innovation </a:t>
            </a:r>
            <a:r>
              <a:rPr lang="en-GB" sz="2400" dirty="0" err="1">
                <a:solidFill>
                  <a:schemeClr val="bg2"/>
                </a:solidFill>
                <a:hlinkClick r:id="rId2"/>
              </a:rPr>
              <a:t>Endeavors</a:t>
            </a:r>
            <a:r>
              <a:rPr lang="en-GB" sz="2400" dirty="0">
                <a:solidFill>
                  <a:schemeClr val="bg2"/>
                </a:solidFill>
              </a:rPr>
              <a:t> were interested to see what consumers think about these new types of food products. We conducted an online consumer survey of people all over the U.S and got responses from 317 individuals. The survey asked respondents questions about their willingness to try new types of "tech-enabled" food products as well as about their criteria for food-purchasing decisions. Although limited in sample size, the survey reinforces three key lessons on the new food tech sector: what matters to consumers, how to most effectively get products to market and why these products can fill a demand that is currently underserved today</a:t>
            </a:r>
            <a:r>
              <a:rPr lang="en-GB" sz="2400" dirty="0" smtClean="0">
                <a:solidFill>
                  <a:schemeClr val="bg2"/>
                </a:solidFill>
              </a:rPr>
              <a:t>.”</a:t>
            </a:r>
            <a:endParaRPr lang="en-GB" sz="2400" dirty="0">
              <a:solidFill>
                <a:schemeClr val="bg2"/>
              </a:solidFill>
              <a:effectLst/>
            </a:endParaRPr>
          </a:p>
        </p:txBody>
      </p:sp>
    </p:spTree>
    <p:extLst>
      <p:ext uri="{BB962C8B-B14F-4D97-AF65-F5344CB8AC3E}">
        <p14:creationId xmlns:p14="http://schemas.microsoft.com/office/powerpoint/2010/main" val="44164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findings: </a:t>
            </a:r>
            <a:endParaRPr lang="en-GB" dirty="0"/>
          </a:p>
        </p:txBody>
      </p:sp>
      <p:sp>
        <p:nvSpPr>
          <p:cNvPr id="3" name="Content Placeholder 2"/>
          <p:cNvSpPr>
            <a:spLocks noGrp="1"/>
          </p:cNvSpPr>
          <p:nvPr>
            <p:ph idx="1"/>
          </p:nvPr>
        </p:nvSpPr>
        <p:spPr>
          <a:xfrm>
            <a:off x="395536" y="1600200"/>
            <a:ext cx="8291264" cy="4781128"/>
          </a:xfrm>
        </p:spPr>
        <p:txBody>
          <a:bodyPr/>
          <a:lstStyle/>
          <a:p>
            <a:r>
              <a:rPr lang="en-GB" dirty="0" smtClean="0"/>
              <a:t>Create ingredients, not products (shield yourself from consumers and market reaction) </a:t>
            </a:r>
          </a:p>
          <a:p>
            <a:endParaRPr lang="en-GB" dirty="0"/>
          </a:p>
          <a:p>
            <a:r>
              <a:rPr lang="en-GB" dirty="0" smtClean="0"/>
              <a:t>Go for ‘virgin markets’ (avoid competing  </a:t>
            </a:r>
            <a:r>
              <a:rPr lang="en-GB" i="1" dirty="0" smtClean="0"/>
              <a:t>vs</a:t>
            </a:r>
            <a:r>
              <a:rPr lang="en-GB" dirty="0" smtClean="0"/>
              <a:t> entrenched consumer tastes) </a:t>
            </a:r>
          </a:p>
          <a:p>
            <a:endParaRPr lang="en-GB" dirty="0"/>
          </a:p>
          <a:p>
            <a:r>
              <a:rPr lang="en-GB" dirty="0" smtClean="0"/>
              <a:t>Keep costs on a (long-term) downward trend</a:t>
            </a:r>
          </a:p>
        </p:txBody>
      </p:sp>
    </p:spTree>
    <p:extLst>
      <p:ext uri="{BB962C8B-B14F-4D97-AF65-F5344CB8AC3E}">
        <p14:creationId xmlns:p14="http://schemas.microsoft.com/office/powerpoint/2010/main" val="153208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7848872" cy="6370975"/>
          </a:xfrm>
          <a:prstGeom prst="rect">
            <a:avLst/>
          </a:prstGeom>
          <a:solidFill>
            <a:srgbClr val="92D050"/>
          </a:solidFill>
        </p:spPr>
        <p:txBody>
          <a:bodyPr wrap="square">
            <a:spAutoFit/>
          </a:bodyPr>
          <a:lstStyle/>
          <a:p>
            <a:r>
              <a:rPr lang="en-GB" sz="2400" dirty="0" smtClean="0">
                <a:solidFill>
                  <a:schemeClr val="bg2"/>
                </a:solidFill>
              </a:rPr>
              <a:t>“Much </a:t>
            </a:r>
            <a:r>
              <a:rPr lang="en-GB" sz="2400" dirty="0">
                <a:solidFill>
                  <a:schemeClr val="bg2"/>
                </a:solidFill>
              </a:rPr>
              <a:t>of the latest food tech innovation </a:t>
            </a:r>
            <a:r>
              <a:rPr lang="en-GB" sz="2400" dirty="0" err="1">
                <a:solidFill>
                  <a:schemeClr val="bg2"/>
                </a:solidFill>
              </a:rPr>
              <a:t>centers</a:t>
            </a:r>
            <a:r>
              <a:rPr lang="en-GB" sz="2400" dirty="0">
                <a:solidFill>
                  <a:schemeClr val="bg2"/>
                </a:solidFill>
              </a:rPr>
              <a:t> around finding alternatives to animal-based products, with players focusing on how their products are better for the environment. For example, Modern Meadow </a:t>
            </a:r>
            <a:r>
              <a:rPr lang="en-GB" sz="2400" dirty="0">
                <a:solidFill>
                  <a:schemeClr val="bg2"/>
                </a:solidFill>
                <a:hlinkClick r:id="rId2"/>
              </a:rPr>
              <a:t>talks</a:t>
            </a:r>
            <a:r>
              <a:rPr lang="en-GB" sz="2400" dirty="0">
                <a:solidFill>
                  <a:schemeClr val="bg2"/>
                </a:solidFill>
              </a:rPr>
              <a:t> about developing "cultured animal products without animal slaughter and much lower inputs of land, water, energy and chemicals." However, our survey indicates that "environmental sustainability" is not a priority for consumer food purchasing decisions. Achieving better nutrition, better taste and lower costs would be the ultimate trifecta. It's easiest to start with cost. </a:t>
            </a:r>
          </a:p>
          <a:p>
            <a:r>
              <a:rPr lang="en-GB" sz="2400" dirty="0">
                <a:solidFill>
                  <a:schemeClr val="bg2"/>
                </a:solidFill>
              </a:rPr>
              <a:t>Due to the </a:t>
            </a:r>
            <a:r>
              <a:rPr lang="en-GB" sz="2400" dirty="0">
                <a:solidFill>
                  <a:schemeClr val="bg2"/>
                </a:solidFill>
                <a:hlinkClick r:id="rId3"/>
              </a:rPr>
              <a:t>increasing demand</a:t>
            </a:r>
            <a:r>
              <a:rPr lang="en-GB" sz="2400" dirty="0">
                <a:solidFill>
                  <a:schemeClr val="bg2"/>
                </a:solidFill>
              </a:rPr>
              <a:t> for meat and the naturally low feed conversion efficiency of traditional animal production, economic and environmental costs of the current system will continue to rise. Simultaneously, the cost of technologies such as synthetic biology and tissue engineering are decreasing</a:t>
            </a:r>
            <a:r>
              <a:rPr lang="en-GB" sz="2400" dirty="0" smtClean="0">
                <a:solidFill>
                  <a:schemeClr val="bg2"/>
                </a:solidFill>
              </a:rPr>
              <a:t>.” </a:t>
            </a:r>
            <a:endParaRPr lang="en-GB" sz="2400" dirty="0">
              <a:solidFill>
                <a:schemeClr val="bg2"/>
              </a:solidFill>
              <a:effectLst/>
            </a:endParaRPr>
          </a:p>
        </p:txBody>
      </p:sp>
    </p:spTree>
    <p:extLst>
      <p:ext uri="{BB962C8B-B14F-4D97-AF65-F5344CB8AC3E}">
        <p14:creationId xmlns:p14="http://schemas.microsoft.com/office/powerpoint/2010/main" val="344061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275"/>
            <a:ext cx="8219256" cy="778098"/>
          </a:xfrm>
        </p:spPr>
        <p:txBody>
          <a:bodyPr/>
          <a:lstStyle/>
          <a:p>
            <a:r>
              <a:rPr lang="en-GB" dirty="0" smtClean="0"/>
              <a:t>In this Talk… </a:t>
            </a:r>
            <a:endParaRPr lang="en-GB" dirty="0"/>
          </a:p>
        </p:txBody>
      </p:sp>
      <p:sp>
        <p:nvSpPr>
          <p:cNvPr id="3" name="Content Placeholder 2"/>
          <p:cNvSpPr>
            <a:spLocks noGrp="1"/>
          </p:cNvSpPr>
          <p:nvPr>
            <p:ph idx="1"/>
          </p:nvPr>
        </p:nvSpPr>
        <p:spPr>
          <a:xfrm>
            <a:off x="179512" y="953344"/>
            <a:ext cx="8712968" cy="5904656"/>
          </a:xfrm>
        </p:spPr>
        <p:txBody>
          <a:bodyPr>
            <a:normAutofit fontScale="85000" lnSpcReduction="20000"/>
          </a:bodyPr>
          <a:lstStyle/>
          <a:p>
            <a:pPr>
              <a:spcBef>
                <a:spcPts val="1200"/>
              </a:spcBef>
              <a:spcAft>
                <a:spcPts val="600"/>
              </a:spcAft>
            </a:pPr>
            <a:r>
              <a:rPr lang="en-GB" dirty="0" smtClean="0"/>
              <a:t>The exclusively </a:t>
            </a:r>
            <a:r>
              <a:rPr lang="en-GB" i="1" dirty="0" err="1" smtClean="0"/>
              <a:t>productionist</a:t>
            </a:r>
            <a:r>
              <a:rPr lang="en-GB" dirty="0" smtClean="0"/>
              <a:t> model of the global food security ‘grand challenge’ is akin to the </a:t>
            </a:r>
            <a:r>
              <a:rPr lang="en-GB" dirty="0" err="1" smtClean="0"/>
              <a:t>excusively</a:t>
            </a:r>
            <a:r>
              <a:rPr lang="en-GB" dirty="0" smtClean="0"/>
              <a:t> </a:t>
            </a:r>
            <a:r>
              <a:rPr lang="en-GB" i="1" dirty="0" smtClean="0"/>
              <a:t>risk-based</a:t>
            </a:r>
            <a:r>
              <a:rPr lang="en-GB" dirty="0" smtClean="0"/>
              <a:t> model of governance for agricultural (bio)technologies</a:t>
            </a:r>
          </a:p>
          <a:p>
            <a:pPr>
              <a:spcBef>
                <a:spcPts val="1200"/>
              </a:spcBef>
              <a:spcAft>
                <a:spcPts val="600"/>
              </a:spcAft>
            </a:pPr>
            <a:r>
              <a:rPr lang="en-GB" dirty="0" smtClean="0"/>
              <a:t>Why distribution is just as important – but also</a:t>
            </a:r>
          </a:p>
          <a:p>
            <a:pPr>
              <a:spcBef>
                <a:spcPts val="1200"/>
              </a:spcBef>
              <a:spcAft>
                <a:spcPts val="600"/>
              </a:spcAft>
            </a:pPr>
            <a:r>
              <a:rPr lang="en-GB" dirty="0" smtClean="0"/>
              <a:t>How distribution processes and modes of production interconnect </a:t>
            </a:r>
          </a:p>
          <a:p>
            <a:pPr>
              <a:spcBef>
                <a:spcPts val="1200"/>
              </a:spcBef>
              <a:spcAft>
                <a:spcPts val="600"/>
              </a:spcAft>
            </a:pPr>
            <a:r>
              <a:rPr lang="en-GB" dirty="0" smtClean="0"/>
              <a:t>Thus which </a:t>
            </a:r>
            <a:r>
              <a:rPr lang="en-GB" i="1" dirty="0" smtClean="0"/>
              <a:t>mode of production </a:t>
            </a:r>
            <a:r>
              <a:rPr lang="en-GB" dirty="0" smtClean="0"/>
              <a:t>is sustainable and just, also includes need for assessment of their corresponding mode of distribution </a:t>
            </a:r>
          </a:p>
          <a:p>
            <a:pPr>
              <a:spcBef>
                <a:spcPts val="1200"/>
              </a:spcBef>
              <a:spcAft>
                <a:spcPts val="600"/>
              </a:spcAft>
            </a:pPr>
            <a:r>
              <a:rPr lang="en-GB" dirty="0" smtClean="0"/>
              <a:t>Including this omitted aspect means that increased </a:t>
            </a:r>
            <a:r>
              <a:rPr lang="en-GB" dirty="0" err="1" smtClean="0"/>
              <a:t>aggreg</a:t>
            </a:r>
            <a:r>
              <a:rPr lang="en-GB" dirty="0" smtClean="0"/>
              <a:t>. </a:t>
            </a:r>
            <a:r>
              <a:rPr lang="en-GB" dirty="0"/>
              <a:t>f</a:t>
            </a:r>
            <a:r>
              <a:rPr lang="en-GB" dirty="0" smtClean="0"/>
              <a:t>ood production may still result in greater food poverty</a:t>
            </a:r>
          </a:p>
          <a:p>
            <a:pPr>
              <a:spcBef>
                <a:spcPts val="1200"/>
              </a:spcBef>
              <a:spcAft>
                <a:spcPts val="600"/>
              </a:spcAft>
            </a:pPr>
            <a:r>
              <a:rPr lang="en-GB" dirty="0" smtClean="0"/>
              <a:t>In light of these observations: how should we think of RRI for ag and food, globally?  </a:t>
            </a:r>
            <a:endParaRPr lang="en-GB" dirty="0"/>
          </a:p>
        </p:txBody>
      </p:sp>
    </p:spTree>
    <p:extLst>
      <p:ext uri="{BB962C8B-B14F-4D97-AF65-F5344CB8AC3E}">
        <p14:creationId xmlns:p14="http://schemas.microsoft.com/office/powerpoint/2010/main" val="2344999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93"/>
            <a:ext cx="8208912" cy="962435"/>
          </a:xfrm>
        </p:spPr>
        <p:txBody>
          <a:bodyPr/>
          <a:lstStyle/>
          <a:p>
            <a:r>
              <a:rPr lang="en-GB" dirty="0" smtClean="0">
                <a:solidFill>
                  <a:srgbClr val="CCFF66"/>
                </a:solidFill>
              </a:rPr>
              <a:t>Implied Message</a:t>
            </a:r>
            <a:endParaRPr lang="en-GB" dirty="0">
              <a:solidFill>
                <a:srgbClr val="CCFF66"/>
              </a:solidFill>
            </a:endParaRPr>
          </a:p>
        </p:txBody>
      </p:sp>
      <p:sp>
        <p:nvSpPr>
          <p:cNvPr id="3" name="Content Placeholder 2"/>
          <p:cNvSpPr>
            <a:spLocks noGrp="1"/>
          </p:cNvSpPr>
          <p:nvPr>
            <p:ph idx="1"/>
          </p:nvPr>
        </p:nvSpPr>
        <p:spPr>
          <a:xfrm>
            <a:off x="395536" y="980728"/>
            <a:ext cx="8280920" cy="5472608"/>
          </a:xfrm>
        </p:spPr>
        <p:txBody>
          <a:bodyPr>
            <a:normAutofit/>
          </a:bodyPr>
          <a:lstStyle/>
          <a:p>
            <a:r>
              <a:rPr lang="en-GB" dirty="0" smtClean="0">
                <a:solidFill>
                  <a:srgbClr val="FFCC00"/>
                </a:solidFill>
              </a:rPr>
              <a:t>Ethical bliss (no animal slaughter) </a:t>
            </a:r>
          </a:p>
          <a:p>
            <a:r>
              <a:rPr lang="en-GB" dirty="0" smtClean="0">
                <a:solidFill>
                  <a:srgbClr val="FFCC00"/>
                </a:solidFill>
              </a:rPr>
              <a:t>Global macro-</a:t>
            </a:r>
            <a:r>
              <a:rPr lang="en-GB" dirty="0" err="1" smtClean="0">
                <a:solidFill>
                  <a:srgbClr val="FFCC00"/>
                </a:solidFill>
              </a:rPr>
              <a:t>meatification</a:t>
            </a:r>
            <a:r>
              <a:rPr lang="en-GB" dirty="0" smtClean="0">
                <a:solidFill>
                  <a:srgbClr val="FFCC00"/>
                </a:solidFill>
              </a:rPr>
              <a:t> a natural demand-trend</a:t>
            </a:r>
          </a:p>
          <a:p>
            <a:r>
              <a:rPr lang="en-GB" dirty="0" smtClean="0">
                <a:solidFill>
                  <a:srgbClr val="FFCC00"/>
                </a:solidFill>
              </a:rPr>
              <a:t>Science-intensification effectively equals allowing externalisation of  uncontrollable (unknown – ‘not our  responsibility’) harms and costs</a:t>
            </a:r>
          </a:p>
          <a:p>
            <a:r>
              <a:rPr lang="en-GB" dirty="0" smtClean="0">
                <a:solidFill>
                  <a:srgbClr val="FFCC00"/>
                </a:solidFill>
              </a:rPr>
              <a:t>Default assumption that these innovations also embedded with - mutually reinforce - global political-economics of ‘food-security’ </a:t>
            </a:r>
            <a:endParaRPr lang="en-GB" dirty="0">
              <a:solidFill>
                <a:srgbClr val="FFCC00"/>
              </a:solidFill>
            </a:endParaRPr>
          </a:p>
        </p:txBody>
      </p:sp>
    </p:spTree>
    <p:extLst>
      <p:ext uri="{BB962C8B-B14F-4D97-AF65-F5344CB8AC3E}">
        <p14:creationId xmlns:p14="http://schemas.microsoft.com/office/powerpoint/2010/main" val="310818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World Economic Forum and Agriculture for Global food Security</a:t>
            </a:r>
            <a:endParaRPr lang="en-GB" dirty="0"/>
          </a:p>
        </p:txBody>
      </p:sp>
      <p:sp>
        <p:nvSpPr>
          <p:cNvPr id="3" name="Content Placeholder 2"/>
          <p:cNvSpPr>
            <a:spLocks noGrp="1"/>
          </p:cNvSpPr>
          <p:nvPr>
            <p:ph idx="1"/>
          </p:nvPr>
        </p:nvSpPr>
        <p:spPr>
          <a:xfrm>
            <a:off x="323528" y="1600200"/>
            <a:ext cx="8363272" cy="4997152"/>
          </a:xfrm>
        </p:spPr>
        <p:txBody>
          <a:bodyPr>
            <a:noAutofit/>
          </a:bodyPr>
          <a:lstStyle/>
          <a:p>
            <a:pPr marL="0" indent="0">
              <a:buNone/>
            </a:pPr>
            <a:r>
              <a:rPr lang="en-GB" sz="2800" dirty="0" smtClean="0">
                <a:solidFill>
                  <a:schemeClr val="accent6">
                    <a:lumMod val="40000"/>
                    <a:lumOff val="60000"/>
                  </a:schemeClr>
                </a:solidFill>
              </a:rPr>
              <a:t>2012,       </a:t>
            </a:r>
            <a:r>
              <a:rPr lang="en-GB" sz="2800" dirty="0" smtClean="0">
                <a:solidFill>
                  <a:srgbClr val="FFFF00"/>
                </a:solidFill>
              </a:rPr>
              <a:t>“</a:t>
            </a:r>
            <a:r>
              <a:rPr lang="en-GB" sz="2800" i="1" dirty="0" smtClean="0">
                <a:solidFill>
                  <a:srgbClr val="FFFF00"/>
                </a:solidFill>
              </a:rPr>
              <a:t>A New Vision for Global Agriculture</a:t>
            </a:r>
            <a:r>
              <a:rPr lang="en-GB" sz="2800" dirty="0" smtClean="0">
                <a:solidFill>
                  <a:srgbClr val="FFFF00"/>
                </a:solidFill>
              </a:rPr>
              <a:t>”</a:t>
            </a:r>
          </a:p>
          <a:p>
            <a:pPr marL="0" indent="0">
              <a:buNone/>
            </a:pPr>
            <a:r>
              <a:rPr lang="en-GB" sz="2800" dirty="0" smtClean="0">
                <a:solidFill>
                  <a:srgbClr val="FFFF00"/>
                </a:solidFill>
              </a:rPr>
              <a:t>Sponsored</a:t>
            </a:r>
            <a:r>
              <a:rPr lang="en-GB" dirty="0" smtClean="0">
                <a:solidFill>
                  <a:srgbClr val="FFFF00"/>
                </a:solidFill>
              </a:rPr>
              <a:t> </a:t>
            </a:r>
            <a:r>
              <a:rPr lang="en-GB" sz="2800" dirty="0" smtClean="0">
                <a:solidFill>
                  <a:srgbClr val="FFFF00"/>
                </a:solidFill>
              </a:rPr>
              <a:t>by all the major global corporate ag-food-chemicals interests</a:t>
            </a:r>
            <a:endParaRPr lang="en-GB" sz="2800" dirty="0">
              <a:solidFill>
                <a:srgbClr val="FFFF00"/>
              </a:solidFill>
            </a:endParaRPr>
          </a:p>
          <a:p>
            <a:pPr marL="0" indent="0">
              <a:buNone/>
            </a:pPr>
            <a:r>
              <a:rPr lang="en-GB" sz="2800" dirty="0" smtClean="0">
                <a:solidFill>
                  <a:srgbClr val="FFFF00"/>
                </a:solidFill>
              </a:rPr>
              <a:t>Conducted-framed-promoted</a:t>
            </a:r>
            <a:r>
              <a:rPr lang="en-GB" dirty="0" smtClean="0">
                <a:solidFill>
                  <a:srgbClr val="FFFF00"/>
                </a:solidFill>
              </a:rPr>
              <a:t> </a:t>
            </a:r>
            <a:r>
              <a:rPr lang="en-GB" sz="2800" dirty="0" smtClean="0">
                <a:solidFill>
                  <a:srgbClr val="FFFF00"/>
                </a:solidFill>
              </a:rPr>
              <a:t>by McKinsey </a:t>
            </a:r>
            <a:r>
              <a:rPr lang="en-GB" sz="2800" dirty="0" err="1" smtClean="0">
                <a:solidFill>
                  <a:srgbClr val="FFFF00"/>
                </a:solidFill>
              </a:rPr>
              <a:t>corp</a:t>
            </a:r>
            <a:endParaRPr lang="en-GB" sz="2800" dirty="0">
              <a:solidFill>
                <a:srgbClr val="FFFF00"/>
              </a:solidFill>
            </a:endParaRPr>
          </a:p>
          <a:p>
            <a:pPr marL="0" indent="0">
              <a:buNone/>
            </a:pPr>
            <a:r>
              <a:rPr lang="en-GB" sz="2800" dirty="0" smtClean="0">
                <a:solidFill>
                  <a:srgbClr val="FFFF00"/>
                </a:solidFill>
              </a:rPr>
              <a:t>Of course,</a:t>
            </a:r>
            <a:r>
              <a:rPr lang="en-GB" dirty="0" smtClean="0">
                <a:solidFill>
                  <a:srgbClr val="FFFF00"/>
                </a:solidFill>
              </a:rPr>
              <a:t> </a:t>
            </a:r>
            <a:r>
              <a:rPr lang="en-GB" sz="2800" dirty="0" smtClean="0">
                <a:solidFill>
                  <a:srgbClr val="FFFF00"/>
                </a:solidFill>
              </a:rPr>
              <a:t>“inclusive” project – yet “Stakeholders” do NOT include farmers  !!! </a:t>
            </a:r>
            <a:endParaRPr lang="en-GB" sz="2800" dirty="0">
              <a:solidFill>
                <a:srgbClr val="FFFF00"/>
              </a:solidFill>
            </a:endParaRPr>
          </a:p>
          <a:p>
            <a:pPr marL="0" indent="0">
              <a:buNone/>
            </a:pPr>
            <a:r>
              <a:rPr lang="en-GB" sz="2800" dirty="0" smtClean="0">
                <a:solidFill>
                  <a:srgbClr val="FFFF00"/>
                </a:solidFill>
              </a:rPr>
              <a:t>In</a:t>
            </a:r>
            <a:r>
              <a:rPr lang="en-GB" dirty="0" smtClean="0">
                <a:solidFill>
                  <a:srgbClr val="FFFF00"/>
                </a:solidFill>
              </a:rPr>
              <a:t> </a:t>
            </a:r>
            <a:r>
              <a:rPr lang="en-GB" sz="2800" dirty="0" smtClean="0">
                <a:solidFill>
                  <a:srgbClr val="FFFF00"/>
                </a:solidFill>
              </a:rPr>
              <a:t>fact, by 2030, all small farmers globally will have been eradicated</a:t>
            </a:r>
            <a:endParaRPr lang="en-GB" sz="2800" dirty="0">
              <a:solidFill>
                <a:srgbClr val="FFFF00"/>
              </a:solidFill>
            </a:endParaRPr>
          </a:p>
          <a:p>
            <a:pPr marL="0" indent="0">
              <a:buNone/>
            </a:pPr>
            <a:r>
              <a:rPr lang="en-GB" sz="2800" dirty="0" smtClean="0">
                <a:solidFill>
                  <a:srgbClr val="FFFF00"/>
                </a:solidFill>
              </a:rPr>
              <a:t>And</a:t>
            </a:r>
            <a:r>
              <a:rPr lang="en-GB" dirty="0" smtClean="0">
                <a:solidFill>
                  <a:srgbClr val="FFFF00"/>
                </a:solidFill>
              </a:rPr>
              <a:t> </a:t>
            </a:r>
            <a:r>
              <a:rPr lang="en-GB" sz="2800" dirty="0" smtClean="0">
                <a:solidFill>
                  <a:srgbClr val="FFFF00"/>
                </a:solidFill>
              </a:rPr>
              <a:t>‘democratic’ states integrated into the neo-liberal corporate regime</a:t>
            </a:r>
            <a:endParaRPr lang="en-GB" sz="2800" dirty="0">
              <a:solidFill>
                <a:srgbClr val="FFFF00"/>
              </a:solidFill>
            </a:endParaRPr>
          </a:p>
        </p:txBody>
      </p:sp>
    </p:spTree>
    <p:extLst>
      <p:ext uri="{BB962C8B-B14F-4D97-AF65-F5344CB8AC3E}">
        <p14:creationId xmlns:p14="http://schemas.microsoft.com/office/powerpoint/2010/main" val="1755190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95" y="260648"/>
            <a:ext cx="8064896" cy="6678751"/>
          </a:xfrm>
          <a:prstGeom prst="rect">
            <a:avLst/>
          </a:prstGeom>
        </p:spPr>
        <p:txBody>
          <a:bodyPr wrap="square">
            <a:spAutoFit/>
          </a:bodyPr>
          <a:lstStyle/>
          <a:p>
            <a:r>
              <a:rPr lang="en-GB" sz="2800" dirty="0" smtClean="0"/>
              <a:t>“Over </a:t>
            </a:r>
            <a:r>
              <a:rPr lang="en-GB" sz="2800" dirty="0"/>
              <a:t>the last three years, recognition that there are a limited number of quality seed and </a:t>
            </a:r>
            <a:r>
              <a:rPr lang="en-GB" sz="2800" dirty="0" smtClean="0"/>
              <a:t>agricultural biotechnology </a:t>
            </a:r>
            <a:r>
              <a:rPr lang="en-GB" sz="2800" dirty="0"/>
              <a:t>assets, combined with many companies' desires to create pre-emptive positions, </a:t>
            </a:r>
            <a:r>
              <a:rPr lang="en-GB" sz="2800" dirty="0" smtClean="0"/>
              <a:t>have resulted </a:t>
            </a:r>
            <a:r>
              <a:rPr lang="en-GB" sz="2800" dirty="0"/>
              <a:t>in a corporate gold rush to develop long-term strategic positions around broad </a:t>
            </a:r>
            <a:r>
              <a:rPr lang="en-GB" sz="2800" dirty="0" smtClean="0"/>
              <a:t>agricultural biotechnology </a:t>
            </a:r>
            <a:r>
              <a:rPr lang="en-GB" sz="2800" dirty="0"/>
              <a:t>platforms. Major linkages of biotechnology assets and seed companies with </a:t>
            </a:r>
            <a:r>
              <a:rPr lang="en-GB" sz="2800" dirty="0" smtClean="0"/>
              <a:t>leading agricultural </a:t>
            </a:r>
            <a:r>
              <a:rPr lang="en-GB" sz="2800" dirty="0"/>
              <a:t>chemical companies through strategic alliances and equity ownership positions, as well </a:t>
            </a:r>
            <a:r>
              <a:rPr lang="en-GB" sz="2800" dirty="0" smtClean="0"/>
              <a:t>as outright </a:t>
            </a:r>
            <a:r>
              <a:rPr lang="en-GB" sz="2800" dirty="0"/>
              <a:t>acquisitions, have changed the corporate landscape of the seed, agricultural </a:t>
            </a:r>
            <a:r>
              <a:rPr lang="en-GB" sz="2800" dirty="0" smtClean="0"/>
              <a:t>biotechnology, and </a:t>
            </a:r>
            <a:r>
              <a:rPr lang="en-GB" sz="2800" dirty="0"/>
              <a:t>crop protection industries almost </a:t>
            </a:r>
            <a:r>
              <a:rPr lang="en-GB" sz="2800" dirty="0" smtClean="0"/>
              <a:t>overnight”</a:t>
            </a:r>
            <a:r>
              <a:rPr lang="en-GB" sz="2800" i="1" dirty="0" smtClean="0"/>
              <a:t> </a:t>
            </a:r>
            <a:r>
              <a:rPr lang="en-GB" i="1" dirty="0" smtClean="0"/>
              <a:t>  </a:t>
            </a:r>
            <a:r>
              <a:rPr lang="en-GB" dirty="0" smtClean="0">
                <a:solidFill>
                  <a:srgbClr val="CCFF33"/>
                </a:solidFill>
              </a:rPr>
              <a:t>Sano </a:t>
            </a:r>
            <a:r>
              <a:rPr lang="en-GB" dirty="0" err="1" smtClean="0">
                <a:solidFill>
                  <a:srgbClr val="CCFF33"/>
                </a:solidFill>
              </a:rPr>
              <a:t>Shimoda</a:t>
            </a:r>
            <a:r>
              <a:rPr lang="en-GB" dirty="0" smtClean="0">
                <a:solidFill>
                  <a:srgbClr val="CCFF33"/>
                </a:solidFill>
              </a:rPr>
              <a:t>, US Investment Banker</a:t>
            </a:r>
            <a:r>
              <a:rPr lang="en-GB" i="1" dirty="0" smtClean="0">
                <a:solidFill>
                  <a:srgbClr val="CCFF33"/>
                </a:solidFill>
              </a:rPr>
              <a:t>, “</a:t>
            </a:r>
            <a:r>
              <a:rPr lang="en-GB" dirty="0" smtClean="0">
                <a:solidFill>
                  <a:srgbClr val="CCFF33"/>
                </a:solidFill>
              </a:rPr>
              <a:t>Agricultural Biotechnology - Master </a:t>
            </a:r>
            <a:r>
              <a:rPr lang="en-GB" dirty="0">
                <a:solidFill>
                  <a:srgbClr val="CCFF33"/>
                </a:solidFill>
              </a:rPr>
              <a:t>Of The Universe</a:t>
            </a:r>
            <a:r>
              <a:rPr lang="en-GB" dirty="0" smtClean="0">
                <a:solidFill>
                  <a:srgbClr val="CCFF33"/>
                </a:solidFill>
              </a:rPr>
              <a:t>?”, </a:t>
            </a:r>
            <a:r>
              <a:rPr lang="en-GB" i="1" dirty="0" smtClean="0">
                <a:solidFill>
                  <a:srgbClr val="CCFF33"/>
                </a:solidFill>
              </a:rPr>
              <a:t> </a:t>
            </a:r>
            <a:r>
              <a:rPr lang="en-GB" i="1" dirty="0" err="1" smtClean="0">
                <a:solidFill>
                  <a:srgbClr val="CCFF33"/>
                </a:solidFill>
              </a:rPr>
              <a:t>AgBioForum</a:t>
            </a:r>
            <a:r>
              <a:rPr lang="en-GB" dirty="0" smtClean="0">
                <a:solidFill>
                  <a:srgbClr val="CCFF33"/>
                </a:solidFill>
              </a:rPr>
              <a:t>, 1(1), 1998, 62-68</a:t>
            </a:r>
            <a:endParaRPr lang="en-GB" dirty="0">
              <a:solidFill>
                <a:srgbClr val="CCFF33"/>
              </a:solidFill>
            </a:endParaRPr>
          </a:p>
          <a:p>
            <a:endParaRPr lang="en-GB" dirty="0"/>
          </a:p>
        </p:txBody>
      </p:sp>
    </p:spTree>
    <p:extLst>
      <p:ext uri="{BB962C8B-B14F-4D97-AF65-F5344CB8AC3E}">
        <p14:creationId xmlns:p14="http://schemas.microsoft.com/office/powerpoint/2010/main" val="9224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596" y="67878"/>
            <a:ext cx="5728740" cy="807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27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096" y="332656"/>
            <a:ext cx="14232161" cy="827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780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lstStyle/>
          <a:p>
            <a:r>
              <a:rPr lang="en-GB" dirty="0" smtClean="0"/>
              <a:t>“Impacts” of this scenario? </a:t>
            </a:r>
            <a:endParaRPr lang="en-GB" dirty="0"/>
          </a:p>
        </p:txBody>
      </p:sp>
      <p:sp>
        <p:nvSpPr>
          <p:cNvPr id="3" name="Content Placeholder 2"/>
          <p:cNvSpPr>
            <a:spLocks noGrp="1"/>
          </p:cNvSpPr>
          <p:nvPr>
            <p:ph idx="1"/>
          </p:nvPr>
        </p:nvSpPr>
        <p:spPr>
          <a:xfrm>
            <a:off x="251520" y="980728"/>
            <a:ext cx="8435280" cy="5760640"/>
          </a:xfrm>
        </p:spPr>
        <p:txBody>
          <a:bodyPr>
            <a:normAutofit fontScale="85000" lnSpcReduction="10000"/>
          </a:bodyPr>
          <a:lstStyle/>
          <a:p>
            <a:pPr marL="0" indent="0">
              <a:buNone/>
            </a:pPr>
            <a:r>
              <a:rPr lang="en-GB" dirty="0" smtClean="0"/>
              <a:t>Development  through greater industrialisation of Indian agriculture  </a:t>
            </a:r>
            <a:r>
              <a:rPr lang="en-GB" sz="2800" dirty="0" smtClean="0"/>
              <a:t>(currently, ~97% of Indian farmers produce from &lt;3 ha.), with 10s to 100s of millions migrating to already overloaded cities. </a:t>
            </a:r>
            <a:r>
              <a:rPr lang="en-GB" sz="2800" i="1" dirty="0" smtClean="0"/>
              <a:t>That </a:t>
            </a:r>
            <a:r>
              <a:rPr lang="en-GB" sz="2800" i="1" dirty="0" smtClean="0"/>
              <a:t>future for agriculture </a:t>
            </a:r>
            <a:r>
              <a:rPr lang="en-GB" sz="2800" i="1" dirty="0" smtClean="0"/>
              <a:t>is unsustainable</a:t>
            </a:r>
          </a:p>
          <a:p>
            <a:pPr marL="0" indent="0">
              <a:buNone/>
            </a:pPr>
            <a:r>
              <a:rPr lang="en-GB" dirty="0" smtClean="0"/>
              <a:t>Then Modi’s government promotes the Indian “Smart Cities” programme – to attract global capital investment (Harvey – “engines of growth, or engines of </a:t>
            </a:r>
            <a:r>
              <a:rPr lang="en-GB" i="1" dirty="0" smtClean="0"/>
              <a:t>extraction</a:t>
            </a:r>
            <a:r>
              <a:rPr lang="en-GB" dirty="0" smtClean="0"/>
              <a:t>?”)</a:t>
            </a:r>
          </a:p>
          <a:p>
            <a:pPr marL="0" indent="0">
              <a:buNone/>
            </a:pPr>
            <a:r>
              <a:rPr lang="en-GB" dirty="0" smtClean="0"/>
              <a:t>Meanwhile Indian food production is </a:t>
            </a:r>
            <a:r>
              <a:rPr lang="en-GB" dirty="0" smtClean="0"/>
              <a:t>increasingly integrated </a:t>
            </a:r>
            <a:r>
              <a:rPr lang="en-GB" dirty="0" smtClean="0"/>
              <a:t>into global trading, where </a:t>
            </a:r>
            <a:r>
              <a:rPr lang="en-GB" dirty="0" err="1" smtClean="0"/>
              <a:t>eg</a:t>
            </a:r>
            <a:r>
              <a:rPr lang="en-GB" dirty="0" smtClean="0"/>
              <a:t> Cargill et al control  commodity-trading, storage, transfer to already overfed rich consumer retail outlets, while local need is unmet – and farmers’ seed is controlled by global corporates’ monopolies.  A/c to Stone, millions of tonnes of Indian cereal rot in stores awaiting global price rises,  while millions of people starve in the same country. </a:t>
            </a:r>
            <a:endParaRPr lang="en-GB" dirty="0"/>
          </a:p>
        </p:txBody>
      </p:sp>
    </p:spTree>
    <p:extLst>
      <p:ext uri="{BB962C8B-B14F-4D97-AF65-F5344CB8AC3E}">
        <p14:creationId xmlns:p14="http://schemas.microsoft.com/office/powerpoint/2010/main" val="13690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550" y="260649"/>
            <a:ext cx="8504929" cy="6408712"/>
          </a:xfrm>
          <a:prstGeom prst="rect">
            <a:avLst/>
          </a:prstGeom>
        </p:spPr>
        <p:txBody>
          <a:bodyPr wrap="square">
            <a:spAutoFit/>
          </a:bodyPr>
          <a:lstStyle/>
          <a:p>
            <a:r>
              <a:rPr lang="en-GB" sz="3200" b="1" dirty="0" smtClean="0"/>
              <a:t>“The </a:t>
            </a:r>
            <a:r>
              <a:rPr lang="en-GB" sz="3200" b="1" dirty="0"/>
              <a:t>Food System: A Major Economic Development Opportunity at a Time of Crisis</a:t>
            </a:r>
          </a:p>
          <a:p>
            <a:r>
              <a:rPr lang="en-GB" sz="2400" dirty="0"/>
              <a:t>In</a:t>
            </a:r>
            <a:r>
              <a:rPr lang="en-GB" sz="4000" dirty="0"/>
              <a:t> </a:t>
            </a:r>
            <a:r>
              <a:rPr lang="en-GB" sz="2400" dirty="0"/>
              <a:t>the coming decades, </a:t>
            </a:r>
            <a:r>
              <a:rPr lang="en-GB" sz="2400" i="1" dirty="0"/>
              <a:t>a growing and increasingly affluent global population will demand a greater quantity, variety and nutritional value of food than the world has ever produced before</a:t>
            </a:r>
            <a:r>
              <a:rPr lang="en-GB" sz="2400" dirty="0"/>
              <a:t>. </a:t>
            </a:r>
            <a:r>
              <a:rPr lang="en-GB" sz="2400" i="1" dirty="0"/>
              <a:t>Meeting this demand will require a 70% increase in food production, </a:t>
            </a:r>
            <a:r>
              <a:rPr lang="en-GB" sz="2400" dirty="0"/>
              <a:t>challenging a natural resource base that is already under significant strain. It will also require major increases in investment – by up to 50% for developing countries alone – in an era of economic crisis and </a:t>
            </a:r>
            <a:r>
              <a:rPr lang="en-GB" sz="2400" dirty="0" smtClean="0"/>
              <a:t>austerity.</a:t>
            </a:r>
            <a:endParaRPr lang="en-GB" sz="2400" dirty="0"/>
          </a:p>
          <a:p>
            <a:r>
              <a:rPr lang="en-GB" sz="2400" dirty="0"/>
              <a:t>Addressing these challenges effectively will require a New Vision for Agriculture – one which leverages available resources to deliver economic growth and opportunity, improved food security and nutrition, and environmental sustainability through a renewed agriculture sector</a:t>
            </a:r>
            <a:r>
              <a:rPr lang="en-GB" sz="2400" dirty="0" smtClean="0"/>
              <a:t>.“</a:t>
            </a:r>
          </a:p>
          <a:p>
            <a:r>
              <a:rPr lang="en-GB" dirty="0" smtClean="0"/>
              <a:t>McKinsey and Co., World Economic Forum, Davos, 2012, </a:t>
            </a:r>
            <a:r>
              <a:rPr lang="en-GB" i="1" dirty="0" smtClean="0"/>
              <a:t>A New Vision for Agriculture, p.2</a:t>
            </a:r>
            <a:endParaRPr lang="en-GB" dirty="0"/>
          </a:p>
        </p:txBody>
      </p:sp>
    </p:spTree>
    <p:extLst>
      <p:ext uri="{BB962C8B-B14F-4D97-AF65-F5344CB8AC3E}">
        <p14:creationId xmlns:p14="http://schemas.microsoft.com/office/powerpoint/2010/main" val="2799105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60648"/>
            <a:ext cx="7848872" cy="6309420"/>
          </a:xfrm>
          <a:prstGeom prst="rect">
            <a:avLst/>
          </a:prstGeom>
        </p:spPr>
        <p:txBody>
          <a:bodyPr wrap="square">
            <a:spAutoFit/>
          </a:bodyPr>
          <a:lstStyle/>
          <a:p>
            <a:r>
              <a:rPr lang="en-GB" sz="3200" b="1" dirty="0" smtClean="0"/>
              <a:t>[Needed -</a:t>
            </a:r>
            <a:r>
              <a:rPr lang="en-GB" sz="4800" b="1" dirty="0" smtClean="0"/>
              <a:t> </a:t>
            </a:r>
            <a:r>
              <a:rPr lang="en-GB" sz="3200" b="1" dirty="0" smtClean="0"/>
              <a:t>] </a:t>
            </a:r>
          </a:p>
          <a:p>
            <a:endParaRPr lang="en-GB" sz="3200" b="1" dirty="0"/>
          </a:p>
          <a:p>
            <a:r>
              <a:rPr lang="en-GB" sz="3600" b="1" dirty="0" smtClean="0"/>
              <a:t>“An </a:t>
            </a:r>
            <a:r>
              <a:rPr lang="en-GB" sz="3600" b="1" dirty="0"/>
              <a:t>investment and entrepreneurship pipeline: </a:t>
            </a:r>
            <a:endParaRPr lang="en-GB" sz="3600" b="1" dirty="0" smtClean="0"/>
          </a:p>
          <a:p>
            <a:r>
              <a:rPr lang="en-GB" sz="3600" dirty="0" smtClean="0"/>
              <a:t>Investment </a:t>
            </a:r>
            <a:r>
              <a:rPr lang="en-GB" sz="3600" dirty="0"/>
              <a:t>opportunities across the chain that drive farmer competitiveness and market linkages; populations of entrepreneurs, innovators and investors who can participate in the opportunities; and a transactional approach to kick-start </a:t>
            </a:r>
            <a:r>
              <a:rPr lang="en-GB" sz="3600" dirty="0" smtClean="0"/>
              <a:t>investment”  </a:t>
            </a:r>
            <a:r>
              <a:rPr lang="en-GB" sz="2800" dirty="0" smtClean="0"/>
              <a:t>(p.5)</a:t>
            </a:r>
            <a:endParaRPr lang="en-GB" sz="2800" dirty="0"/>
          </a:p>
        </p:txBody>
      </p:sp>
    </p:spTree>
    <p:extLst>
      <p:ext uri="{BB962C8B-B14F-4D97-AF65-F5344CB8AC3E}">
        <p14:creationId xmlns:p14="http://schemas.microsoft.com/office/powerpoint/2010/main" val="1987067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512" y="288758"/>
            <a:ext cx="8416951" cy="6124754"/>
          </a:xfrm>
          <a:prstGeom prst="rect">
            <a:avLst/>
          </a:prstGeom>
        </p:spPr>
        <p:txBody>
          <a:bodyPr wrap="square">
            <a:spAutoFit/>
          </a:bodyPr>
          <a:lstStyle/>
          <a:p>
            <a:r>
              <a:rPr lang="en-GB" sz="2800" dirty="0" smtClean="0"/>
              <a:t>“The </a:t>
            </a:r>
            <a:r>
              <a:rPr lang="en-GB" sz="2800" dirty="0"/>
              <a:t>New Vision for Agriculture is one that reframes our view of the agriculture sector. Agriculture is a crucial driver of economic development. In establishing food security it raises productivity, incomes and employment, with broad effects across economic sectors</a:t>
            </a:r>
            <a:r>
              <a:rPr lang="en-GB" sz="2800" dirty="0" smtClean="0"/>
              <a:t>.</a:t>
            </a:r>
          </a:p>
          <a:p>
            <a:r>
              <a:rPr lang="en-GB" sz="2800" dirty="0"/>
              <a:t>The New Vision asserts that agriculture is a primary driver of economic growth, the planet’s largest source of potential for greenhouse gas (GHG) emissions abatement </a:t>
            </a:r>
            <a:r>
              <a:rPr lang="en-GB" sz="2800" dirty="0" smtClean="0"/>
              <a:t>…</a:t>
            </a:r>
            <a:endParaRPr lang="en-GB" sz="2800" dirty="0"/>
          </a:p>
          <a:p>
            <a:r>
              <a:rPr lang="en-GB" sz="2800" dirty="0"/>
              <a:t>It represents a shift from approaching agricultural development with philanthropy to approaching it as a market investment, creating a system where stakeholders have the incentive to innovate, resilience to endure risk and capital to invest in </a:t>
            </a:r>
            <a:r>
              <a:rPr lang="en-GB" sz="2800" dirty="0" smtClean="0"/>
              <a:t>growth” </a:t>
            </a:r>
            <a:r>
              <a:rPr lang="en-GB" sz="2000" dirty="0" smtClean="0"/>
              <a:t>(p.5)</a:t>
            </a:r>
            <a:endParaRPr lang="en-GB" sz="2000" dirty="0"/>
          </a:p>
        </p:txBody>
      </p:sp>
    </p:spTree>
    <p:extLst>
      <p:ext uri="{BB962C8B-B14F-4D97-AF65-F5344CB8AC3E}">
        <p14:creationId xmlns:p14="http://schemas.microsoft.com/office/powerpoint/2010/main" val="2164295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7848872" cy="5386090"/>
          </a:xfrm>
          <a:prstGeom prst="rect">
            <a:avLst/>
          </a:prstGeom>
        </p:spPr>
        <p:txBody>
          <a:bodyPr wrap="square">
            <a:spAutoFit/>
          </a:bodyPr>
          <a:lstStyle/>
          <a:p>
            <a:r>
              <a:rPr lang="en-GB" sz="2800" dirty="0" smtClean="0">
                <a:solidFill>
                  <a:srgbClr val="FFC000"/>
                </a:solidFill>
              </a:rPr>
              <a:t>WEF 2012, </a:t>
            </a:r>
            <a:r>
              <a:rPr lang="en-GB" sz="2800" i="1" dirty="0" smtClean="0">
                <a:solidFill>
                  <a:srgbClr val="FFC000"/>
                </a:solidFill>
              </a:rPr>
              <a:t>New Vision for Global Agriculture </a:t>
            </a:r>
            <a:r>
              <a:rPr lang="en-GB" sz="2800" dirty="0" smtClean="0">
                <a:solidFill>
                  <a:srgbClr val="FFC000"/>
                </a:solidFill>
              </a:rPr>
              <a:t>report </a:t>
            </a:r>
          </a:p>
          <a:p>
            <a:endParaRPr lang="en-GB" sz="2800" dirty="0"/>
          </a:p>
          <a:p>
            <a:r>
              <a:rPr lang="en-GB" sz="2800" dirty="0" smtClean="0"/>
              <a:t>“Stakeholders </a:t>
            </a:r>
            <a:r>
              <a:rPr lang="en-GB" sz="2800" dirty="0"/>
              <a:t>include all actors involved both directly in the food value chain and those impacting the broader food system, including: government, food and beverage companies; storage and processing firms; shipping and transport providers; retailers; IT; inputs companies; banks; and donor </a:t>
            </a:r>
            <a:r>
              <a:rPr lang="en-GB" sz="2800" dirty="0" smtClean="0"/>
              <a:t>organizations” </a:t>
            </a:r>
            <a:endParaRPr lang="en-GB" sz="2800" dirty="0" smtClean="0"/>
          </a:p>
          <a:p>
            <a:endParaRPr lang="en-GB" sz="2800" dirty="0" smtClean="0"/>
          </a:p>
          <a:p>
            <a:r>
              <a:rPr lang="en-GB" sz="2800" dirty="0" smtClean="0"/>
              <a:t>– </a:t>
            </a:r>
            <a:r>
              <a:rPr lang="en-GB" sz="3200" dirty="0" smtClean="0">
                <a:solidFill>
                  <a:srgbClr val="FFFF00"/>
                </a:solidFill>
              </a:rPr>
              <a:t>no </a:t>
            </a:r>
            <a:r>
              <a:rPr lang="en-GB" sz="3200" dirty="0" smtClean="0">
                <a:solidFill>
                  <a:srgbClr val="FFFF00"/>
                </a:solidFill>
              </a:rPr>
              <a:t>farmers!!! ??  </a:t>
            </a:r>
            <a:r>
              <a:rPr lang="en-GB" sz="3200" dirty="0" smtClean="0">
                <a:solidFill>
                  <a:srgbClr val="FFFF00"/>
                </a:solidFill>
              </a:rPr>
              <a:t>No other multifunctional land-users? </a:t>
            </a:r>
            <a:r>
              <a:rPr lang="en-GB" sz="2800" dirty="0" smtClean="0"/>
              <a:t> </a:t>
            </a:r>
            <a:r>
              <a:rPr lang="en-GB" sz="2400" dirty="0" smtClean="0"/>
              <a:t>(fn7, p.9)</a:t>
            </a:r>
            <a:endParaRPr lang="en-GB" sz="2400" dirty="0"/>
          </a:p>
        </p:txBody>
      </p:sp>
    </p:spTree>
    <p:extLst>
      <p:ext uri="{BB962C8B-B14F-4D97-AF65-F5344CB8AC3E}">
        <p14:creationId xmlns:p14="http://schemas.microsoft.com/office/powerpoint/2010/main" val="94621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key distinctions – currently confused</a:t>
            </a:r>
            <a:endParaRPr lang="en-GB" dirty="0"/>
          </a:p>
        </p:txBody>
      </p:sp>
      <p:sp>
        <p:nvSpPr>
          <p:cNvPr id="3" name="Content Placeholder 2"/>
          <p:cNvSpPr>
            <a:spLocks noGrp="1"/>
          </p:cNvSpPr>
          <p:nvPr>
            <p:ph idx="1"/>
          </p:nvPr>
        </p:nvSpPr>
        <p:spPr>
          <a:xfrm>
            <a:off x="457200" y="1600200"/>
            <a:ext cx="8219256" cy="4853136"/>
          </a:xfrm>
        </p:spPr>
        <p:txBody>
          <a:bodyPr>
            <a:normAutofit fontScale="92500"/>
          </a:bodyPr>
          <a:lstStyle/>
          <a:p>
            <a:r>
              <a:rPr lang="en-GB" dirty="0" smtClean="0"/>
              <a:t>Science for </a:t>
            </a:r>
            <a:r>
              <a:rPr lang="en-GB" i="1" dirty="0" smtClean="0"/>
              <a:t>production</a:t>
            </a:r>
            <a:r>
              <a:rPr lang="en-GB" dirty="0" smtClean="0"/>
              <a:t> (innovation, </a:t>
            </a:r>
            <a:r>
              <a:rPr lang="en-GB" dirty="0" err="1" smtClean="0"/>
              <a:t>etc</a:t>
            </a:r>
            <a:r>
              <a:rPr lang="en-GB" dirty="0" smtClean="0"/>
              <a:t>) </a:t>
            </a:r>
          </a:p>
          <a:p>
            <a:r>
              <a:rPr lang="en-GB" dirty="0" smtClean="0"/>
              <a:t>Science for </a:t>
            </a:r>
            <a:r>
              <a:rPr lang="en-GB" i="1" dirty="0" smtClean="0"/>
              <a:t>protection</a:t>
            </a:r>
            <a:r>
              <a:rPr lang="en-GB" dirty="0" smtClean="0"/>
              <a:t> (regulation, risk assessment, </a:t>
            </a:r>
            <a:r>
              <a:rPr lang="en-GB" dirty="0" err="1" smtClean="0"/>
              <a:t>etc</a:t>
            </a:r>
            <a:r>
              <a:rPr lang="en-GB" dirty="0" smtClean="0"/>
              <a:t>) </a:t>
            </a:r>
          </a:p>
          <a:p>
            <a:r>
              <a:rPr lang="en-GB" dirty="0" smtClean="0"/>
              <a:t>Science for </a:t>
            </a:r>
            <a:r>
              <a:rPr lang="en-GB" i="1" dirty="0" smtClean="0"/>
              <a:t>public authority </a:t>
            </a:r>
            <a:r>
              <a:rPr lang="en-GB" dirty="0" smtClean="0"/>
              <a:t>(advice for policy) </a:t>
            </a:r>
          </a:p>
          <a:p>
            <a:endParaRPr lang="en-GB" dirty="0"/>
          </a:p>
          <a:p>
            <a:pPr marL="0" indent="0">
              <a:buNone/>
            </a:pPr>
            <a:r>
              <a:rPr lang="en-GB" dirty="0" smtClean="0"/>
              <a:t>I suggest that science for protection (RA) is in practice </a:t>
            </a:r>
            <a:r>
              <a:rPr lang="en-GB" dirty="0" smtClean="0"/>
              <a:t>framed and </a:t>
            </a:r>
            <a:r>
              <a:rPr lang="en-GB" dirty="0" smtClean="0"/>
              <a:t>conducted so as to reinforce and protect what are currently </a:t>
            </a:r>
            <a:r>
              <a:rPr lang="en-GB" i="1" dirty="0" err="1" smtClean="0"/>
              <a:t>IRresponsible</a:t>
            </a:r>
            <a:r>
              <a:rPr lang="en-GB" dirty="0" smtClean="0"/>
              <a:t> modes of (</a:t>
            </a:r>
            <a:r>
              <a:rPr lang="en-GB" dirty="0" err="1" smtClean="0"/>
              <a:t>productionist</a:t>
            </a:r>
            <a:r>
              <a:rPr lang="en-GB" dirty="0" smtClean="0"/>
              <a:t>) research and innovation</a:t>
            </a:r>
            <a:endParaRPr lang="en-GB" dirty="0"/>
          </a:p>
        </p:txBody>
      </p:sp>
    </p:spTree>
    <p:extLst>
      <p:ext uri="{BB962C8B-B14F-4D97-AF65-F5344CB8AC3E}">
        <p14:creationId xmlns:p14="http://schemas.microsoft.com/office/powerpoint/2010/main" val="33080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McKinsey WEF “</a:t>
            </a:r>
            <a:r>
              <a:rPr lang="en-GB" i="1" dirty="0" smtClean="0"/>
              <a:t>New Vision for Agriculture</a:t>
            </a:r>
            <a:r>
              <a:rPr lang="en-GB" dirty="0" smtClean="0"/>
              <a:t>” </a:t>
            </a:r>
            <a:r>
              <a:rPr lang="en-GB" sz="4000" dirty="0" smtClean="0"/>
              <a:t>report, 2012</a:t>
            </a:r>
            <a:r>
              <a:rPr lang="en-GB" dirty="0" smtClean="0"/>
              <a:t>: the funders</a:t>
            </a:r>
            <a:endParaRPr lang="en-GB" dirty="0"/>
          </a:p>
        </p:txBody>
      </p:sp>
      <p:sp>
        <p:nvSpPr>
          <p:cNvPr id="3" name="Content Placeholder 2"/>
          <p:cNvSpPr>
            <a:spLocks noGrp="1"/>
          </p:cNvSpPr>
          <p:nvPr>
            <p:ph idx="1"/>
          </p:nvPr>
        </p:nvSpPr>
        <p:spPr>
          <a:xfrm>
            <a:off x="457200" y="1600200"/>
            <a:ext cx="8219256" cy="4925144"/>
          </a:xfrm>
        </p:spPr>
        <p:txBody>
          <a:bodyPr>
            <a:normAutofit fontScale="85000" lnSpcReduction="10000"/>
          </a:bodyPr>
          <a:lstStyle/>
          <a:p>
            <a:r>
              <a:rPr lang="en-GB" dirty="0" smtClean="0"/>
              <a:t>“The </a:t>
            </a:r>
            <a:r>
              <a:rPr lang="en-GB" dirty="0"/>
              <a:t>New Vision for Agriculture initiative is led by 26 global Partner companies that span the full food value chain and beyond, including: </a:t>
            </a:r>
            <a:r>
              <a:rPr lang="en-GB" dirty="0" err="1">
                <a:solidFill>
                  <a:srgbClr val="FFC000"/>
                </a:solidFill>
              </a:rPr>
              <a:t>AgCo</a:t>
            </a:r>
            <a:r>
              <a:rPr lang="en-GB" dirty="0">
                <a:solidFill>
                  <a:srgbClr val="FFC000"/>
                </a:solidFill>
              </a:rPr>
              <a:t>, Archer Daniels Midland, BASF, Bayer </a:t>
            </a:r>
            <a:r>
              <a:rPr lang="en-GB" dirty="0" err="1">
                <a:solidFill>
                  <a:srgbClr val="FFC000"/>
                </a:solidFill>
              </a:rPr>
              <a:t>CropScience</a:t>
            </a:r>
            <a:r>
              <a:rPr lang="en-GB" dirty="0">
                <a:solidFill>
                  <a:srgbClr val="FFC000"/>
                </a:solidFill>
              </a:rPr>
              <a:t>, Bunge, The Coca-Cola Company, Diageo, DuPont, General Mills, Heineken, Kraft Foods, Metro, Monsanto Company, Maersk, Mosaic, Nestlé, PepsiCo, </a:t>
            </a:r>
            <a:r>
              <a:rPr lang="en-GB" dirty="0" err="1">
                <a:solidFill>
                  <a:srgbClr val="FFC000"/>
                </a:solidFill>
              </a:rPr>
              <a:t>Rabobank</a:t>
            </a:r>
            <a:r>
              <a:rPr lang="en-GB" dirty="0">
                <a:solidFill>
                  <a:srgbClr val="FFC000"/>
                </a:solidFill>
              </a:rPr>
              <a:t> International, SABMiller, Swiss Re, Syngenta, </a:t>
            </a:r>
            <a:r>
              <a:rPr lang="en-GB" dirty="0" err="1">
                <a:solidFill>
                  <a:srgbClr val="FFC000"/>
                </a:solidFill>
              </a:rPr>
              <a:t>Teck</a:t>
            </a:r>
            <a:r>
              <a:rPr lang="en-GB" dirty="0">
                <a:solidFill>
                  <a:srgbClr val="FFC000"/>
                </a:solidFill>
              </a:rPr>
              <a:t> Resources, Unilever, Vodafone, Wal-Mart Stores and </a:t>
            </a:r>
            <a:r>
              <a:rPr lang="en-GB" dirty="0" err="1">
                <a:solidFill>
                  <a:srgbClr val="FFC000"/>
                </a:solidFill>
              </a:rPr>
              <a:t>Yara</a:t>
            </a:r>
            <a:r>
              <a:rPr lang="en-GB" dirty="0">
                <a:solidFill>
                  <a:srgbClr val="FFC000"/>
                </a:solidFill>
              </a:rPr>
              <a:t> International</a:t>
            </a:r>
            <a:r>
              <a:rPr lang="en-GB" dirty="0"/>
              <a:t>. Each of these companies has contributed tremendous leadership and technical </a:t>
            </a:r>
            <a:r>
              <a:rPr lang="en-GB" dirty="0" smtClean="0"/>
              <a:t>expertise…”  (</a:t>
            </a:r>
            <a:r>
              <a:rPr lang="en-GB" sz="3000" i="1" dirty="0" smtClean="0"/>
              <a:t>preface</a:t>
            </a:r>
            <a:r>
              <a:rPr lang="en-GB" sz="3000" dirty="0" smtClean="0"/>
              <a:t>: Archer Daniels Midland and Bunge are two of the global giants in global grain trading</a:t>
            </a:r>
            <a:r>
              <a:rPr lang="en-GB" dirty="0" smtClean="0"/>
              <a:t>) </a:t>
            </a:r>
            <a:endParaRPr lang="en-GB" dirty="0"/>
          </a:p>
        </p:txBody>
      </p:sp>
    </p:spTree>
    <p:extLst>
      <p:ext uri="{BB962C8B-B14F-4D97-AF65-F5344CB8AC3E}">
        <p14:creationId xmlns:p14="http://schemas.microsoft.com/office/powerpoint/2010/main" val="118002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2880320" cy="2952328"/>
          </a:xfrm>
        </p:spPr>
        <p:txBody>
          <a:bodyPr/>
          <a:lstStyle/>
          <a:p>
            <a:r>
              <a:rPr lang="en-GB" sz="3600" dirty="0" smtClean="0"/>
              <a:t>Public sector should . . .</a:t>
            </a: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3347864" y="332656"/>
            <a:ext cx="5544616" cy="6324301"/>
          </a:xfrm>
        </p:spPr>
        <p:txBody>
          <a:bodyPr>
            <a:normAutofit fontScale="92500" lnSpcReduction="10000"/>
          </a:bodyPr>
          <a:lstStyle/>
          <a:p>
            <a:r>
              <a:rPr lang="en-GB" dirty="0" smtClean="0"/>
              <a:t>Create an enabling environment for market-driven economic growth &amp; investment</a:t>
            </a:r>
          </a:p>
          <a:p>
            <a:r>
              <a:rPr lang="en-GB" dirty="0" smtClean="0"/>
              <a:t>Present attractive investment options to the private sector and donors</a:t>
            </a:r>
          </a:p>
          <a:p>
            <a:pPr marL="0" indent="0">
              <a:buNone/>
            </a:pPr>
            <a:r>
              <a:rPr lang="en-GB" sz="1200" b="1" dirty="0" smtClean="0"/>
              <a:t>   ________________________________________________________________________</a:t>
            </a:r>
          </a:p>
          <a:p>
            <a:pPr marL="0" indent="0">
              <a:buNone/>
            </a:pPr>
            <a:r>
              <a:rPr lang="en-GB" sz="1050" b="1" dirty="0" smtClean="0"/>
              <a:t>    __________________________________________________________________________________</a:t>
            </a:r>
          </a:p>
          <a:p>
            <a:pPr>
              <a:buFont typeface="Courier New" panose="02070309020205020404" pitchFamily="49" charset="0"/>
              <a:buChar char="o"/>
            </a:pPr>
            <a:r>
              <a:rPr lang="en-GB" dirty="0" smtClean="0"/>
              <a:t>Adapt</a:t>
            </a:r>
            <a:r>
              <a:rPr lang="en-GB" sz="4800" dirty="0" smtClean="0"/>
              <a:t> </a:t>
            </a:r>
            <a:r>
              <a:rPr lang="en-GB" dirty="0" smtClean="0"/>
              <a:t>commercial models to fit the unique needs of developing country contexts</a:t>
            </a:r>
          </a:p>
          <a:p>
            <a:pPr>
              <a:buFont typeface="Courier New" panose="02070309020205020404" pitchFamily="49" charset="0"/>
              <a:buChar char="o"/>
            </a:pPr>
            <a:r>
              <a:rPr lang="en-GB" dirty="0" smtClean="0"/>
              <a:t>Demonstrate genuine commitment to a combined commercial </a:t>
            </a:r>
            <a:r>
              <a:rPr lang="en-GB" sz="2600" i="1" dirty="0"/>
              <a:t>&amp;</a:t>
            </a:r>
            <a:r>
              <a:rPr lang="en-GB" i="1" dirty="0" smtClean="0"/>
              <a:t> </a:t>
            </a:r>
            <a:r>
              <a:rPr lang="en-GB" dirty="0" smtClean="0"/>
              <a:t>social value to earn trust </a:t>
            </a:r>
            <a:r>
              <a:rPr lang="en-GB" sz="2600" dirty="0" smtClean="0"/>
              <a:t>&amp;</a:t>
            </a:r>
            <a:r>
              <a:rPr lang="en-GB" dirty="0" smtClean="0"/>
              <a:t> credibility </a:t>
            </a:r>
            <a:r>
              <a:rPr lang="en-GB" sz="1900" dirty="0" smtClean="0"/>
              <a:t> (</a:t>
            </a:r>
            <a:r>
              <a:rPr lang="en-GB" sz="1900" i="1" dirty="0" smtClean="0"/>
              <a:t>WEF </a:t>
            </a:r>
            <a:r>
              <a:rPr lang="en-GB" sz="1900" dirty="0" smtClean="0"/>
              <a:t>2012, 20)</a:t>
            </a:r>
            <a:endParaRPr lang="en-GB" sz="1900" dirty="0"/>
          </a:p>
        </p:txBody>
      </p:sp>
      <p:sp>
        <p:nvSpPr>
          <p:cNvPr id="4" name="Text Placeholder 3"/>
          <p:cNvSpPr>
            <a:spLocks noGrp="1"/>
          </p:cNvSpPr>
          <p:nvPr>
            <p:ph type="body" sz="half" idx="2"/>
          </p:nvPr>
        </p:nvSpPr>
        <p:spPr>
          <a:xfrm>
            <a:off x="323528" y="3573016"/>
            <a:ext cx="2952328" cy="2553148"/>
          </a:xfrm>
        </p:spPr>
        <p:txBody>
          <a:bodyPr>
            <a:normAutofit/>
          </a:bodyPr>
          <a:lstStyle/>
          <a:p>
            <a:endParaRPr lang="en-GB" dirty="0" smtClean="0"/>
          </a:p>
          <a:p>
            <a:endParaRPr lang="en-GB" dirty="0"/>
          </a:p>
          <a:p>
            <a:endParaRPr lang="en-GB" dirty="0" smtClean="0"/>
          </a:p>
          <a:p>
            <a:r>
              <a:rPr lang="en-GB" sz="3600" b="1" dirty="0" smtClean="0"/>
              <a:t>Private  Sector Should . . . </a:t>
            </a:r>
            <a:endParaRPr lang="en-GB" sz="3600" b="1" dirty="0"/>
          </a:p>
          <a:p>
            <a:endParaRPr lang="en-GB" dirty="0"/>
          </a:p>
        </p:txBody>
      </p:sp>
    </p:spTree>
    <p:extLst>
      <p:ext uri="{BB962C8B-B14F-4D97-AF65-F5344CB8AC3E}">
        <p14:creationId xmlns:p14="http://schemas.microsoft.com/office/powerpoint/2010/main" val="3485276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fontScale="90000"/>
          </a:bodyPr>
          <a:lstStyle/>
          <a:p>
            <a:r>
              <a:rPr lang="en-GB" dirty="0" smtClean="0"/>
              <a:t>Greater Food Production? Greater Food Security? </a:t>
            </a:r>
            <a:endParaRPr lang="en-GB" dirty="0"/>
          </a:p>
        </p:txBody>
      </p:sp>
      <p:sp>
        <p:nvSpPr>
          <p:cNvPr id="5" name="Content Placeholder 4"/>
          <p:cNvSpPr>
            <a:spLocks noGrp="1"/>
          </p:cNvSpPr>
          <p:nvPr>
            <p:ph idx="1"/>
          </p:nvPr>
        </p:nvSpPr>
        <p:spPr>
          <a:xfrm>
            <a:off x="251520" y="1124744"/>
            <a:ext cx="8784976" cy="5733256"/>
          </a:xfrm>
        </p:spPr>
        <p:txBody>
          <a:bodyPr>
            <a:normAutofit fontScale="70000" lnSpcReduction="20000"/>
          </a:bodyPr>
          <a:lstStyle/>
          <a:p>
            <a:r>
              <a:rPr lang="en-GB" dirty="0" smtClean="0"/>
              <a:t>The WEF corporate model posits industrialised high-input (unsustainable), high impact (soil infertility, water-stress, &gt; herbicide-resistance, yield-drop) as ‘the only way’</a:t>
            </a:r>
          </a:p>
          <a:p>
            <a:r>
              <a:rPr lang="en-GB" dirty="0" smtClean="0"/>
              <a:t>Yet </a:t>
            </a:r>
            <a:r>
              <a:rPr lang="en-GB" i="1" dirty="0" smtClean="0"/>
              <a:t>even if  </a:t>
            </a:r>
            <a:r>
              <a:rPr lang="en-GB" dirty="0" smtClean="0"/>
              <a:t>it did increase global food production, would it increase global food access? </a:t>
            </a:r>
          </a:p>
          <a:p>
            <a:r>
              <a:rPr lang="en-GB" dirty="0" smtClean="0"/>
              <a:t>Every reason to think not, since this model increases the control over production by global ‘free-market’ commodity-traders and speculators, global processors and retailers, oriented to rich-world (obesity-afflicted) consumers</a:t>
            </a:r>
          </a:p>
          <a:p>
            <a:r>
              <a:rPr lang="en-GB" dirty="0" smtClean="0"/>
              <a:t>This is why as Glenn Stone has described already, millions of people in India can starve, as millions of </a:t>
            </a:r>
            <a:r>
              <a:rPr lang="en-GB" dirty="0" err="1" smtClean="0"/>
              <a:t>t</a:t>
            </a:r>
            <a:r>
              <a:rPr lang="en-GB" sz="2100" dirty="0" err="1" smtClean="0"/>
              <a:t>e</a:t>
            </a:r>
            <a:r>
              <a:rPr lang="en-GB" dirty="0" smtClean="0"/>
              <a:t> of  grain rot in storage awaiting better commodity-prices in Chicago, or are exported to those global markets rather than locally distributed</a:t>
            </a:r>
          </a:p>
          <a:p>
            <a:r>
              <a:rPr lang="en-GB" dirty="0" smtClean="0"/>
              <a:t>Everything in the </a:t>
            </a:r>
            <a:r>
              <a:rPr lang="en-GB" i="1" dirty="0" smtClean="0"/>
              <a:t>New Vision </a:t>
            </a:r>
            <a:r>
              <a:rPr lang="en-GB" dirty="0" smtClean="0"/>
              <a:t>of WEF and its corporate sponsors reflects this imaginary – and it is in material process. </a:t>
            </a:r>
          </a:p>
          <a:p>
            <a:r>
              <a:rPr lang="en-GB" dirty="0" smtClean="0"/>
              <a:t>“Science” – both in its innovation/productive mode, and in its ‘protective’ mode (RA, </a:t>
            </a:r>
            <a:r>
              <a:rPr lang="en-GB" dirty="0" err="1" smtClean="0"/>
              <a:t>etc</a:t>
            </a:r>
            <a:r>
              <a:rPr lang="en-GB" dirty="0" smtClean="0"/>
              <a:t>) – is locked into this political economy, and indeed reinforces it with scientific authority, through bodies like EFSA, USEPA, and so on</a:t>
            </a:r>
            <a:endParaRPr lang="en-GB" dirty="0"/>
          </a:p>
        </p:txBody>
      </p:sp>
    </p:spTree>
    <p:extLst>
      <p:ext uri="{BB962C8B-B14F-4D97-AF65-F5344CB8AC3E}">
        <p14:creationId xmlns:p14="http://schemas.microsoft.com/office/powerpoint/2010/main" val="42943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08912" cy="864096"/>
          </a:xfrm>
        </p:spPr>
        <p:txBody>
          <a:bodyPr/>
          <a:lstStyle/>
          <a:p>
            <a:r>
              <a:rPr lang="en-GB" dirty="0" smtClean="0">
                <a:solidFill>
                  <a:srgbClr val="FFCCCC"/>
                </a:solidFill>
              </a:rPr>
              <a:t>The fuller frame for global GM</a:t>
            </a:r>
            <a:endParaRPr lang="en-GB" dirty="0">
              <a:solidFill>
                <a:srgbClr val="FFCCCC"/>
              </a:solidFill>
            </a:endParaRPr>
          </a:p>
        </p:txBody>
      </p:sp>
      <p:sp>
        <p:nvSpPr>
          <p:cNvPr id="3" name="Content Placeholder 2"/>
          <p:cNvSpPr>
            <a:spLocks noGrp="1"/>
          </p:cNvSpPr>
          <p:nvPr>
            <p:ph idx="1"/>
          </p:nvPr>
        </p:nvSpPr>
        <p:spPr>
          <a:xfrm>
            <a:off x="251520" y="908720"/>
            <a:ext cx="8712968" cy="5760640"/>
          </a:xfrm>
        </p:spPr>
        <p:txBody>
          <a:bodyPr>
            <a:normAutofit fontScale="77500" lnSpcReduction="20000"/>
          </a:bodyPr>
          <a:lstStyle/>
          <a:p>
            <a:r>
              <a:rPr lang="en-GB" dirty="0" smtClean="0">
                <a:solidFill>
                  <a:srgbClr val="CCFF33"/>
                </a:solidFill>
              </a:rPr>
              <a:t>GM involves concentration of ownership-control of key elements of global food chain, including land, + direct socioeconomic effects</a:t>
            </a:r>
          </a:p>
          <a:p>
            <a:r>
              <a:rPr lang="en-GB" dirty="0" smtClean="0">
                <a:solidFill>
                  <a:srgbClr val="FFC000"/>
                </a:solidFill>
              </a:rPr>
              <a:t>Biosafety or RA excludes any of this, in policy </a:t>
            </a:r>
          </a:p>
          <a:p>
            <a:r>
              <a:rPr lang="en-GB" dirty="0" smtClean="0">
                <a:solidFill>
                  <a:srgbClr val="CCFF33"/>
                </a:solidFill>
              </a:rPr>
              <a:t>Policy parrots commercial interests in insisting “GM is a scientific issue (only)” (biosafety, RA)</a:t>
            </a:r>
          </a:p>
          <a:p>
            <a:r>
              <a:rPr lang="en-GB" dirty="0" smtClean="0">
                <a:solidFill>
                  <a:srgbClr val="FFC000"/>
                </a:solidFill>
              </a:rPr>
              <a:t>But then invests huge resources in controlling the ensuing scientific debate (</a:t>
            </a:r>
            <a:r>
              <a:rPr lang="en-GB" dirty="0" err="1" smtClean="0">
                <a:solidFill>
                  <a:srgbClr val="FFC000"/>
                </a:solidFill>
              </a:rPr>
              <a:t>Seralini</a:t>
            </a:r>
            <a:r>
              <a:rPr lang="en-GB" dirty="0" smtClean="0">
                <a:solidFill>
                  <a:srgbClr val="FFC000"/>
                </a:solidFill>
              </a:rPr>
              <a:t>, one </a:t>
            </a:r>
            <a:r>
              <a:rPr lang="en-GB" dirty="0" err="1" smtClean="0">
                <a:solidFill>
                  <a:srgbClr val="FFC000"/>
                </a:solidFill>
              </a:rPr>
              <a:t>eg</a:t>
            </a:r>
            <a:r>
              <a:rPr lang="en-GB" dirty="0" smtClean="0">
                <a:solidFill>
                  <a:srgbClr val="FFC000"/>
                </a:solidFill>
              </a:rPr>
              <a:t>; several more…)</a:t>
            </a:r>
          </a:p>
          <a:p>
            <a:r>
              <a:rPr lang="en-GB" dirty="0" smtClean="0">
                <a:solidFill>
                  <a:srgbClr val="CCFF33"/>
                </a:solidFill>
              </a:rPr>
              <a:t>So, political control of technology and alternative innovation-directions Qs </a:t>
            </a:r>
            <a:r>
              <a:rPr lang="en-GB" dirty="0" smtClean="0">
                <a:solidFill>
                  <a:srgbClr val="CCFF33"/>
                </a:solidFill>
              </a:rPr>
              <a:t>are denied</a:t>
            </a:r>
            <a:r>
              <a:rPr lang="en-GB" dirty="0" smtClean="0">
                <a:solidFill>
                  <a:srgbClr val="CCFF33"/>
                </a:solidFill>
              </a:rPr>
              <a:t>, and biosafety declared a </a:t>
            </a:r>
            <a:r>
              <a:rPr lang="en-GB" dirty="0" smtClean="0">
                <a:solidFill>
                  <a:srgbClr val="CCFF33"/>
                </a:solidFill>
              </a:rPr>
              <a:t>non-issue, “already resolved by science”. </a:t>
            </a:r>
            <a:endParaRPr lang="en-GB" dirty="0" smtClean="0">
              <a:solidFill>
                <a:srgbClr val="CCFF33"/>
              </a:solidFill>
            </a:endParaRPr>
          </a:p>
          <a:p>
            <a:r>
              <a:rPr lang="en-GB" dirty="0" smtClean="0">
                <a:solidFill>
                  <a:srgbClr val="FFC000"/>
                </a:solidFill>
              </a:rPr>
              <a:t>This scientism conceals and defends a huge global political economy, including but not only science, and science in both </a:t>
            </a:r>
            <a:r>
              <a:rPr lang="en-GB" i="1" dirty="0" smtClean="0">
                <a:solidFill>
                  <a:srgbClr val="FFC000"/>
                </a:solidFill>
              </a:rPr>
              <a:t>production</a:t>
            </a:r>
            <a:r>
              <a:rPr lang="en-GB" dirty="0" smtClean="0">
                <a:solidFill>
                  <a:srgbClr val="FFC000"/>
                </a:solidFill>
              </a:rPr>
              <a:t> and </a:t>
            </a:r>
            <a:r>
              <a:rPr lang="en-GB" i="1" dirty="0" smtClean="0">
                <a:solidFill>
                  <a:srgbClr val="FFC000"/>
                </a:solidFill>
              </a:rPr>
              <a:t>protection</a:t>
            </a:r>
            <a:r>
              <a:rPr lang="en-GB" dirty="0" smtClean="0">
                <a:solidFill>
                  <a:srgbClr val="FFC000"/>
                </a:solidFill>
              </a:rPr>
              <a:t> modes</a:t>
            </a:r>
          </a:p>
          <a:p>
            <a:r>
              <a:rPr lang="en-GB" dirty="0" smtClean="0">
                <a:solidFill>
                  <a:srgbClr val="CCFF33"/>
                </a:solidFill>
              </a:rPr>
              <a:t>Ideological coercion by the state, supports </a:t>
            </a:r>
            <a:r>
              <a:rPr lang="en-GB" dirty="0" err="1" smtClean="0">
                <a:solidFill>
                  <a:srgbClr val="CCFF33"/>
                </a:solidFill>
              </a:rPr>
              <a:t>neolib</a:t>
            </a:r>
            <a:r>
              <a:rPr lang="en-GB" dirty="0" smtClean="0">
                <a:solidFill>
                  <a:srgbClr val="CCFF33"/>
                </a:solidFill>
              </a:rPr>
              <a:t> corporate  </a:t>
            </a:r>
            <a:r>
              <a:rPr lang="en-GB" dirty="0" smtClean="0">
                <a:solidFill>
                  <a:srgbClr val="CCFF33"/>
                </a:solidFill>
              </a:rPr>
              <a:t>agenda</a:t>
            </a:r>
            <a:endParaRPr lang="en-GB" dirty="0">
              <a:solidFill>
                <a:srgbClr val="CCFF33"/>
              </a:solidFill>
            </a:endParaRPr>
          </a:p>
        </p:txBody>
      </p:sp>
    </p:spTree>
    <p:extLst>
      <p:ext uri="{BB962C8B-B14F-4D97-AF65-F5344CB8AC3E}">
        <p14:creationId xmlns:p14="http://schemas.microsoft.com/office/powerpoint/2010/main" val="2614899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‘Causes’,  and  ‘Impacts’  ? </a:t>
            </a:r>
            <a:endParaRPr lang="en-GB" dirty="0"/>
          </a:p>
        </p:txBody>
      </p:sp>
      <p:sp>
        <p:nvSpPr>
          <p:cNvPr id="3" name="Content Placeholder 2"/>
          <p:cNvSpPr>
            <a:spLocks noGrp="1"/>
          </p:cNvSpPr>
          <p:nvPr>
            <p:ph idx="1"/>
          </p:nvPr>
        </p:nvSpPr>
        <p:spPr>
          <a:xfrm>
            <a:off x="179512" y="836712"/>
            <a:ext cx="8784976" cy="5904656"/>
          </a:xfrm>
        </p:spPr>
        <p:txBody>
          <a:bodyPr>
            <a:normAutofit fontScale="85000" lnSpcReduction="10000"/>
          </a:bodyPr>
          <a:lstStyle/>
          <a:p>
            <a:pPr marL="0" indent="0">
              <a:buNone/>
            </a:pPr>
            <a:r>
              <a:rPr lang="en-GB" dirty="0" smtClean="0"/>
              <a:t>How can ‘procedural’ approaches to RRI (as distinct from ‘outcomes’ or ‘impacts’ approaches) address the political-economic forces in play which shape and indeed dominate research and innovation? </a:t>
            </a:r>
          </a:p>
          <a:p>
            <a:pPr marL="0" indent="0">
              <a:buNone/>
            </a:pPr>
            <a:r>
              <a:rPr lang="en-GB" dirty="0" smtClean="0"/>
              <a:t>If this is a longer-term democratic  and moral struggle than a set of technical ones alone, what kinds of ‘technical’ action might initiate this?  </a:t>
            </a:r>
          </a:p>
          <a:p>
            <a:pPr marL="0" indent="0">
              <a:buNone/>
            </a:pPr>
            <a:r>
              <a:rPr lang="en-GB" dirty="0" smtClean="0"/>
              <a:t>The (EU) “Grand Challenges” approach – “meeting societal needs”: but when ‘responsible’ innovation is then effectively defined as anything which allows qualified private-corporate interests to gain markets by commodifying social processes-relations which maybe need not to be commodified,  for meeting those “grand challenges”….? ? ? </a:t>
            </a:r>
          </a:p>
          <a:p>
            <a:pPr marL="0" indent="0">
              <a:buNone/>
            </a:pPr>
            <a:r>
              <a:rPr lang="en-GB" dirty="0" smtClean="0"/>
              <a:t>A self-reinforcing political system of ‘</a:t>
            </a:r>
            <a:r>
              <a:rPr lang="en-GB" dirty="0" err="1" smtClean="0"/>
              <a:t>technoscience</a:t>
            </a:r>
            <a:r>
              <a:rPr lang="en-GB" dirty="0" smtClean="0"/>
              <a:t>-defined’  RRI</a:t>
            </a:r>
            <a:endParaRPr lang="en-GB" dirty="0"/>
          </a:p>
        </p:txBody>
      </p:sp>
    </p:spTree>
    <p:extLst>
      <p:ext uri="{BB962C8B-B14F-4D97-AF65-F5344CB8AC3E}">
        <p14:creationId xmlns:p14="http://schemas.microsoft.com/office/powerpoint/2010/main" val="3816287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dirty="0" smtClean="0">
                <a:solidFill>
                  <a:srgbClr val="CCFF33"/>
                </a:solidFill>
              </a:rPr>
              <a:t>A Key Question for RRI</a:t>
            </a:r>
            <a:endParaRPr lang="en-GB" dirty="0">
              <a:solidFill>
                <a:srgbClr val="CCFF33"/>
              </a:solidFill>
            </a:endParaRPr>
          </a:p>
        </p:txBody>
      </p:sp>
      <p:sp>
        <p:nvSpPr>
          <p:cNvPr id="3" name="Content Placeholder 2"/>
          <p:cNvSpPr>
            <a:spLocks noGrp="1"/>
          </p:cNvSpPr>
          <p:nvPr>
            <p:ph idx="1"/>
          </p:nvPr>
        </p:nvSpPr>
        <p:spPr>
          <a:xfrm>
            <a:off x="323528" y="1196752"/>
            <a:ext cx="8712968" cy="5544616"/>
          </a:xfrm>
        </p:spPr>
        <p:txBody>
          <a:bodyPr>
            <a:normAutofit fontScale="85000" lnSpcReduction="20000"/>
          </a:bodyPr>
          <a:lstStyle/>
          <a:p>
            <a:r>
              <a:rPr lang="en-GB" dirty="0" smtClean="0">
                <a:solidFill>
                  <a:schemeClr val="accent6">
                    <a:lumMod val="40000"/>
                    <a:lumOff val="60000"/>
                  </a:schemeClr>
                </a:solidFill>
                <a:effectLst>
                  <a:outerShdw blurRad="38100" dist="38100" dir="2700000" algn="tl">
                    <a:srgbClr val="000000">
                      <a:alpha val="43137"/>
                    </a:srgbClr>
                  </a:outerShdw>
                </a:effectLst>
              </a:rPr>
              <a:t>Who are, or should be, the </a:t>
            </a:r>
            <a:r>
              <a:rPr lang="en-GB" i="1" dirty="0" smtClean="0">
                <a:solidFill>
                  <a:schemeClr val="accent6">
                    <a:lumMod val="40000"/>
                    <a:lumOff val="60000"/>
                  </a:schemeClr>
                </a:solidFill>
                <a:effectLst>
                  <a:outerShdw blurRad="38100" dist="38100" dir="2700000" algn="tl">
                    <a:srgbClr val="000000">
                      <a:alpha val="43137"/>
                    </a:srgbClr>
                  </a:outerShdw>
                </a:effectLst>
              </a:rPr>
              <a:t>responsible </a:t>
            </a:r>
            <a:r>
              <a:rPr lang="en-GB" i="1" dirty="0" smtClean="0">
                <a:solidFill>
                  <a:schemeClr val="accent6">
                    <a:lumMod val="40000"/>
                    <a:lumOff val="60000"/>
                  </a:schemeClr>
                </a:solidFill>
                <a:effectLst>
                  <a:outerShdw blurRad="38100" dist="38100" dir="2700000" algn="tl">
                    <a:srgbClr val="000000">
                      <a:alpha val="43137"/>
                    </a:srgbClr>
                  </a:outerShdw>
                </a:effectLst>
              </a:rPr>
              <a:t>agents </a:t>
            </a:r>
            <a:r>
              <a:rPr lang="en-GB" dirty="0" smtClean="0">
                <a:solidFill>
                  <a:schemeClr val="accent6">
                    <a:lumMod val="40000"/>
                    <a:lumOff val="60000"/>
                  </a:schemeClr>
                </a:solidFill>
                <a:effectLst>
                  <a:outerShdw blurRad="38100" dist="38100" dir="2700000" algn="tl">
                    <a:srgbClr val="000000">
                      <a:alpha val="43137"/>
                    </a:srgbClr>
                  </a:outerShdw>
                </a:effectLst>
              </a:rPr>
              <a:t>of Responsible Research and Innovation? </a:t>
            </a:r>
          </a:p>
          <a:p>
            <a:pPr lvl="1"/>
            <a:r>
              <a:rPr lang="en-GB" dirty="0" smtClean="0">
                <a:solidFill>
                  <a:srgbClr val="CCFF33"/>
                </a:solidFill>
              </a:rPr>
              <a:t>Governments  (‘policy-makers’)? </a:t>
            </a:r>
          </a:p>
          <a:p>
            <a:pPr lvl="1"/>
            <a:r>
              <a:rPr lang="en-GB" dirty="0" smtClean="0">
                <a:solidFill>
                  <a:srgbClr val="CCFF33"/>
                </a:solidFill>
              </a:rPr>
              <a:t>regulators (RA experts)? </a:t>
            </a:r>
          </a:p>
          <a:p>
            <a:pPr lvl="1"/>
            <a:r>
              <a:rPr lang="en-GB" dirty="0" smtClean="0">
                <a:solidFill>
                  <a:srgbClr val="CCFF33"/>
                </a:solidFill>
              </a:rPr>
              <a:t>Scientists (researchers? Research-funders?)? </a:t>
            </a:r>
          </a:p>
          <a:p>
            <a:pPr lvl="1"/>
            <a:r>
              <a:rPr lang="en-GB" dirty="0" smtClean="0">
                <a:solidFill>
                  <a:srgbClr val="CCFF33"/>
                </a:solidFill>
              </a:rPr>
              <a:t>Entrepreneurs? </a:t>
            </a:r>
          </a:p>
          <a:p>
            <a:pPr lvl="1"/>
            <a:r>
              <a:rPr lang="en-GB" dirty="0" smtClean="0">
                <a:solidFill>
                  <a:srgbClr val="CCFF33"/>
                </a:solidFill>
              </a:rPr>
              <a:t>Corporations? </a:t>
            </a:r>
          </a:p>
          <a:p>
            <a:pPr lvl="1"/>
            <a:r>
              <a:rPr lang="en-GB" dirty="0" smtClean="0">
                <a:solidFill>
                  <a:srgbClr val="CCFF33"/>
                </a:solidFill>
              </a:rPr>
              <a:t>Investors? </a:t>
            </a:r>
          </a:p>
          <a:p>
            <a:pPr lvl="1"/>
            <a:r>
              <a:rPr lang="en-GB" dirty="0" smtClean="0">
                <a:solidFill>
                  <a:srgbClr val="CCFF33"/>
                </a:solidFill>
              </a:rPr>
              <a:t>Consumers? </a:t>
            </a:r>
          </a:p>
          <a:p>
            <a:pPr lvl="1"/>
            <a:r>
              <a:rPr lang="en-GB" dirty="0" smtClean="0">
                <a:solidFill>
                  <a:srgbClr val="CCFF33"/>
                </a:solidFill>
              </a:rPr>
              <a:t>Citizens? </a:t>
            </a:r>
          </a:p>
          <a:p>
            <a:pPr lvl="1"/>
            <a:r>
              <a:rPr lang="en-GB" dirty="0" smtClean="0">
                <a:solidFill>
                  <a:srgbClr val="CCFF33"/>
                </a:solidFill>
              </a:rPr>
              <a:t>NGOs? </a:t>
            </a:r>
          </a:p>
          <a:p>
            <a:pPr lvl="1"/>
            <a:r>
              <a:rPr lang="en-GB" i="1" dirty="0" smtClean="0">
                <a:solidFill>
                  <a:srgbClr val="CCFF33"/>
                </a:solidFill>
              </a:rPr>
              <a:t>All, or which combinations, of these </a:t>
            </a:r>
            <a:r>
              <a:rPr lang="en-GB" dirty="0" smtClean="0">
                <a:solidFill>
                  <a:srgbClr val="CCFF33"/>
                </a:solidFill>
              </a:rPr>
              <a:t>?!</a:t>
            </a:r>
          </a:p>
          <a:p>
            <a:r>
              <a:rPr lang="en-GB" dirty="0" smtClean="0">
                <a:solidFill>
                  <a:srgbClr val="FFCCCC"/>
                </a:solidFill>
                <a:effectLst>
                  <a:outerShdw blurRad="38100" dist="38100" dir="2700000" algn="tl">
                    <a:srgbClr val="000000">
                      <a:alpha val="43137"/>
                    </a:srgbClr>
                  </a:outerShdw>
                </a:effectLst>
              </a:rPr>
              <a:t>Put this way, we can see “RRI” as a collective political-technical heuristic. Its ambiguity can be a vital strength, and not just a fatal weakness. We also have responsibility…</a:t>
            </a:r>
            <a:endParaRPr lang="en-GB" dirty="0">
              <a:solidFill>
                <a:srgbClr val="FFCC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958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692696"/>
          </a:xfrm>
        </p:spPr>
        <p:txBody>
          <a:bodyPr>
            <a:normAutofit/>
          </a:bodyPr>
          <a:lstStyle/>
          <a:p>
            <a:r>
              <a:rPr lang="en-GB" sz="2800" dirty="0" smtClean="0"/>
              <a:t>Dewey on (Diffuse) </a:t>
            </a:r>
            <a:r>
              <a:rPr lang="en-GB" sz="2800" i="1" dirty="0" smtClean="0"/>
              <a:t>Collective </a:t>
            </a:r>
            <a:r>
              <a:rPr lang="en-GB" sz="2800" dirty="0" smtClean="0"/>
              <a:t>Agency</a:t>
            </a:r>
            <a:endParaRPr lang="en-GB" sz="2800" dirty="0"/>
          </a:p>
        </p:txBody>
      </p:sp>
      <p:sp>
        <p:nvSpPr>
          <p:cNvPr id="3" name="Content Placeholder 2"/>
          <p:cNvSpPr>
            <a:spLocks noGrp="1"/>
          </p:cNvSpPr>
          <p:nvPr>
            <p:ph idx="1"/>
          </p:nvPr>
        </p:nvSpPr>
        <p:spPr>
          <a:xfrm>
            <a:off x="179512" y="692696"/>
            <a:ext cx="8784976" cy="6165304"/>
          </a:xfrm>
        </p:spPr>
        <p:txBody>
          <a:bodyPr>
            <a:normAutofit fontScale="70000" lnSpcReduction="20000"/>
          </a:bodyPr>
          <a:lstStyle/>
          <a:p>
            <a:pPr marL="0" indent="0">
              <a:buNone/>
            </a:pPr>
            <a:r>
              <a:rPr lang="en-GB" sz="3400" dirty="0" smtClean="0">
                <a:solidFill>
                  <a:srgbClr val="CCFF66"/>
                </a:solidFill>
              </a:rPr>
              <a:t>“That </a:t>
            </a:r>
            <a:r>
              <a:rPr lang="en-GB" sz="3400" dirty="0">
                <a:solidFill>
                  <a:srgbClr val="CCFF66"/>
                </a:solidFill>
              </a:rPr>
              <a:t>character of everyday experience which has been most systematically ignored by philosophy is the extent to which it is </a:t>
            </a:r>
            <a:r>
              <a:rPr lang="en-GB" sz="3400" b="1" dirty="0">
                <a:solidFill>
                  <a:schemeClr val="accent2">
                    <a:lumMod val="40000"/>
                    <a:lumOff val="60000"/>
                  </a:schemeClr>
                </a:solidFill>
              </a:rPr>
              <a:t>saturated with the results of </a:t>
            </a:r>
            <a:r>
              <a:rPr lang="en-GB" sz="3400" b="1" dirty="0" smtClean="0">
                <a:solidFill>
                  <a:schemeClr val="accent2">
                    <a:lumMod val="40000"/>
                    <a:lumOff val="60000"/>
                  </a:schemeClr>
                </a:solidFill>
              </a:rPr>
              <a:t>[incessant] social </a:t>
            </a:r>
            <a:r>
              <a:rPr lang="en-GB" sz="3400" b="1" dirty="0">
                <a:solidFill>
                  <a:schemeClr val="accent2">
                    <a:lumMod val="40000"/>
                    <a:lumOff val="60000"/>
                  </a:schemeClr>
                </a:solidFill>
              </a:rPr>
              <a:t>intercourse and communication</a:t>
            </a:r>
            <a:r>
              <a:rPr lang="en-GB" sz="3400" dirty="0">
                <a:solidFill>
                  <a:srgbClr val="CCFF66"/>
                </a:solidFill>
              </a:rPr>
              <a:t>.</a:t>
            </a:r>
          </a:p>
          <a:p>
            <a:pPr marL="0" indent="0">
              <a:buNone/>
            </a:pPr>
            <a:r>
              <a:rPr lang="en-GB" sz="3400" dirty="0">
                <a:solidFill>
                  <a:srgbClr val="CCFF66"/>
                </a:solidFill>
              </a:rPr>
              <a:t>Because this factor has been denied, meanings have either been denied all objective validity, or have been treated as miraculous extra-natural intrusions. If, however, language, for example, is recognized as the instrument of social cooperation and mutual participation, continuity is established between natural events (animal sound, </a:t>
            </a:r>
            <a:r>
              <a:rPr lang="en-GB" sz="3400" dirty="0" smtClean="0">
                <a:solidFill>
                  <a:srgbClr val="CCFF66"/>
                </a:solidFill>
              </a:rPr>
              <a:t>cries, etc</a:t>
            </a:r>
            <a:r>
              <a:rPr lang="en-GB" sz="3400" dirty="0">
                <a:solidFill>
                  <a:srgbClr val="CCFF66"/>
                </a:solidFill>
              </a:rPr>
              <a:t>.) and the origin and development of meanings.  Mind is seen to be a function of social interactions, and to be a genuine character </a:t>
            </a:r>
            <a:r>
              <a:rPr lang="en-GB" sz="3400" dirty="0" smtClean="0">
                <a:solidFill>
                  <a:srgbClr val="CCFF66"/>
                </a:solidFill>
              </a:rPr>
              <a:t>of </a:t>
            </a:r>
            <a:r>
              <a:rPr lang="en-GB" sz="3400" dirty="0">
                <a:solidFill>
                  <a:srgbClr val="CCFF66"/>
                </a:solidFill>
              </a:rPr>
              <a:t>natural events  when these attain the stage of widest and most complex interaction with </a:t>
            </a:r>
            <a:r>
              <a:rPr lang="en-GB" sz="3400" dirty="0" smtClean="0">
                <a:solidFill>
                  <a:srgbClr val="CCFF66"/>
                </a:solidFill>
              </a:rPr>
              <a:t>one-another.”  </a:t>
            </a:r>
            <a:r>
              <a:rPr lang="en-GB" sz="3400" dirty="0" smtClean="0">
                <a:solidFill>
                  <a:srgbClr val="CCFF66"/>
                </a:solidFill>
              </a:rPr>
              <a:t>[relationality]              </a:t>
            </a:r>
            <a:r>
              <a:rPr lang="en-GB" sz="2600" dirty="0" smtClean="0">
                <a:solidFill>
                  <a:schemeClr val="accent1">
                    <a:lumMod val="20000"/>
                    <a:lumOff val="80000"/>
                  </a:schemeClr>
                </a:solidFill>
                <a:effectLst>
                  <a:outerShdw blurRad="38100" dist="38100" dir="2700000" algn="tl">
                    <a:srgbClr val="000000">
                      <a:alpha val="43137"/>
                    </a:srgbClr>
                  </a:outerShdw>
                </a:effectLst>
              </a:rPr>
              <a:t>John Dewey,  </a:t>
            </a:r>
            <a:r>
              <a:rPr lang="en-GB" sz="2600" i="1" dirty="0" smtClean="0"/>
              <a:t>Experience and Nature ,</a:t>
            </a:r>
            <a:r>
              <a:rPr lang="en-GB" sz="2600" dirty="0" smtClean="0"/>
              <a:t>1929</a:t>
            </a:r>
            <a:endParaRPr lang="en-GB" sz="2600" dirty="0"/>
          </a:p>
          <a:p>
            <a:pPr marL="0" indent="0">
              <a:buNone/>
            </a:pPr>
            <a:r>
              <a:rPr lang="en-GB" dirty="0" smtClean="0"/>
              <a:t> </a:t>
            </a:r>
            <a:r>
              <a:rPr lang="en-GB" sz="3400" dirty="0" smtClean="0">
                <a:solidFill>
                  <a:srgbClr val="FFFF00"/>
                </a:solidFill>
                <a:effectLst>
                  <a:outerShdw blurRad="38100" dist="38100" dir="2700000" algn="tl">
                    <a:srgbClr val="000000">
                      <a:alpha val="43137"/>
                    </a:srgbClr>
                  </a:outerShdw>
                </a:effectLst>
              </a:rPr>
              <a:t>What does this say for agency in RRI ? One key answer is the pervasively social, mutual and diffused character of such responsibility. Also recall the “implementation-gaps” of policy (Sabatier et al, Hawkins, </a:t>
            </a:r>
            <a:r>
              <a:rPr lang="en-GB" sz="3400" dirty="0" err="1" smtClean="0">
                <a:solidFill>
                  <a:srgbClr val="FFFF00"/>
                </a:solidFill>
                <a:effectLst>
                  <a:outerShdw blurRad="38100" dist="38100" dir="2700000" algn="tl">
                    <a:srgbClr val="000000">
                      <a:alpha val="43137"/>
                    </a:srgbClr>
                  </a:outerShdw>
                </a:effectLst>
              </a:rPr>
              <a:t>Wildavsky</a:t>
            </a:r>
            <a:r>
              <a:rPr lang="en-GB" sz="3400" dirty="0" smtClean="0">
                <a:solidFill>
                  <a:srgbClr val="FFFF00"/>
                </a:solidFill>
                <a:effectLst>
                  <a:outerShdw blurRad="38100" dist="38100" dir="2700000" algn="tl">
                    <a:srgbClr val="000000">
                      <a:alpha val="43137"/>
                    </a:srgbClr>
                  </a:outerShdw>
                </a:effectLst>
              </a:rPr>
              <a:t>..). ‘deficits’? - or  normal complexities  where policy aims were unrealistically ambitious  thus impossible? </a:t>
            </a:r>
            <a:endParaRPr lang="en-GB" sz="3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899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19256" cy="792088"/>
          </a:xfrm>
        </p:spPr>
        <p:txBody>
          <a:bodyPr>
            <a:normAutofit/>
          </a:bodyPr>
          <a:lstStyle/>
          <a:p>
            <a:r>
              <a:rPr lang="en-GB" dirty="0" smtClean="0"/>
              <a:t>A(</a:t>
            </a:r>
            <a:r>
              <a:rPr lang="en-GB" dirty="0" err="1" smtClean="0"/>
              <a:t>nother</a:t>
            </a:r>
            <a:r>
              <a:rPr lang="en-GB" dirty="0" smtClean="0"/>
              <a:t>) Grand </a:t>
            </a:r>
            <a:r>
              <a:rPr lang="en-GB" dirty="0" smtClean="0"/>
              <a:t>Challenge….</a:t>
            </a:r>
            <a:endParaRPr lang="en-GB" dirty="0"/>
          </a:p>
        </p:txBody>
      </p:sp>
      <p:sp>
        <p:nvSpPr>
          <p:cNvPr id="3" name="Content Placeholder 2"/>
          <p:cNvSpPr>
            <a:spLocks noGrp="1"/>
          </p:cNvSpPr>
          <p:nvPr>
            <p:ph idx="1"/>
          </p:nvPr>
        </p:nvSpPr>
        <p:spPr>
          <a:xfrm>
            <a:off x="323528" y="908720"/>
            <a:ext cx="8712968" cy="5616624"/>
          </a:xfrm>
        </p:spPr>
        <p:txBody>
          <a:bodyPr>
            <a:noAutofit/>
          </a:bodyPr>
          <a:lstStyle/>
          <a:p>
            <a:pPr marL="0" indent="0">
              <a:buNone/>
            </a:pPr>
            <a:r>
              <a:rPr lang="en-GB" sz="2800" dirty="0" smtClean="0">
                <a:solidFill>
                  <a:srgbClr val="CCFF66"/>
                </a:solidFill>
              </a:rPr>
              <a:t>So, why could policy </a:t>
            </a:r>
            <a:r>
              <a:rPr lang="en-GB" sz="2800" dirty="0" smtClean="0">
                <a:solidFill>
                  <a:srgbClr val="CCFF66"/>
                </a:solidFill>
              </a:rPr>
              <a:t>not </a:t>
            </a:r>
            <a:r>
              <a:rPr lang="en-GB" sz="2800" dirty="0" smtClean="0">
                <a:solidFill>
                  <a:srgbClr val="CCFF66"/>
                </a:solidFill>
              </a:rPr>
              <a:t>develop new relationships, new ‘stakeholders’, not the usual suspects or imagined users, for innovation-actors, including their investors ? With an inadequate vision of publics and citizens, RRI is </a:t>
            </a:r>
            <a:r>
              <a:rPr lang="en-GB" sz="2800" dirty="0" smtClean="0">
                <a:solidFill>
                  <a:srgbClr val="CCFF66"/>
                </a:solidFill>
              </a:rPr>
              <a:t>impossible</a:t>
            </a:r>
            <a:endParaRPr lang="en-GB" sz="2800" dirty="0" smtClean="0">
              <a:solidFill>
                <a:srgbClr val="CCFF66"/>
              </a:solidFill>
            </a:endParaRPr>
          </a:p>
          <a:p>
            <a:pPr marL="0" indent="0">
              <a:buNone/>
            </a:pPr>
            <a:r>
              <a:rPr lang="en-GB" sz="2800" dirty="0" smtClean="0">
                <a:solidFill>
                  <a:srgbClr val="CCFF66"/>
                </a:solidFill>
              </a:rPr>
              <a:t>This would also require </a:t>
            </a:r>
            <a:r>
              <a:rPr lang="en-GB" sz="2800" dirty="0" smtClean="0">
                <a:solidFill>
                  <a:srgbClr val="CCFF66"/>
                </a:solidFill>
              </a:rPr>
              <a:t> </a:t>
            </a:r>
            <a:r>
              <a:rPr lang="en-GB" sz="2800" dirty="0" smtClean="0">
                <a:solidFill>
                  <a:srgbClr val="CCFF66"/>
                </a:solidFill>
              </a:rPr>
              <a:t>new cultures of listening to those different stakeholders’ needs, their priorities, their imagined futures and aspirations, </a:t>
            </a:r>
            <a:r>
              <a:rPr lang="en-GB" sz="2800" dirty="0" smtClean="0">
                <a:solidFill>
                  <a:srgbClr val="CCFF66"/>
                </a:solidFill>
              </a:rPr>
              <a:t>and their conditions</a:t>
            </a:r>
            <a:endParaRPr lang="en-GB" sz="2800" dirty="0" smtClean="0">
              <a:solidFill>
                <a:srgbClr val="CCFF66"/>
              </a:solidFill>
            </a:endParaRPr>
          </a:p>
          <a:p>
            <a:pPr marL="0" indent="0">
              <a:buNone/>
            </a:pPr>
            <a:r>
              <a:rPr lang="en-GB" sz="2800" dirty="0" smtClean="0">
                <a:solidFill>
                  <a:srgbClr val="CCFF66"/>
                </a:solidFill>
              </a:rPr>
              <a:t>The EU Grand Challenges approach </a:t>
            </a:r>
            <a:r>
              <a:rPr lang="en-GB" sz="2800" i="1" dirty="0" smtClean="0">
                <a:solidFill>
                  <a:srgbClr val="CCFF66"/>
                </a:solidFill>
              </a:rPr>
              <a:t>could</a:t>
            </a:r>
            <a:r>
              <a:rPr lang="en-GB" sz="2800" dirty="0" smtClean="0">
                <a:solidFill>
                  <a:srgbClr val="CCFF66"/>
                </a:solidFill>
              </a:rPr>
              <a:t> do this - but so far that  remains somewhere lost in the </a:t>
            </a:r>
            <a:r>
              <a:rPr lang="en-GB" sz="2800" dirty="0" smtClean="0">
                <a:solidFill>
                  <a:srgbClr val="CCFF66"/>
                </a:solidFill>
              </a:rPr>
              <a:t>undergrowth </a:t>
            </a:r>
          </a:p>
          <a:p>
            <a:pPr marL="0" indent="0">
              <a:buNone/>
            </a:pPr>
            <a:r>
              <a:rPr lang="en-GB" sz="2800" dirty="0" smtClean="0">
                <a:solidFill>
                  <a:srgbClr val="CCFF66"/>
                </a:solidFill>
              </a:rPr>
              <a:t>Gunnarsdottir, 2013: </a:t>
            </a:r>
            <a:r>
              <a:rPr lang="en-GB" sz="2800" i="1" dirty="0" smtClean="0">
                <a:solidFill>
                  <a:srgbClr val="CCFF66"/>
                </a:solidFill>
              </a:rPr>
              <a:t>“in practice the H2020 programme translates into innovation only when this is of a form which makes markets for the big corporate partners of the EC funding machinery” – true for food security as other areas</a:t>
            </a:r>
            <a:endParaRPr lang="en-GB" sz="2800" i="1" dirty="0">
              <a:solidFill>
                <a:srgbClr val="CCFF66"/>
              </a:solidFill>
            </a:endParaRPr>
          </a:p>
        </p:txBody>
      </p:sp>
    </p:spTree>
    <p:extLst>
      <p:ext uri="{BB962C8B-B14F-4D97-AF65-F5344CB8AC3E}">
        <p14:creationId xmlns:p14="http://schemas.microsoft.com/office/powerpoint/2010/main" val="3222982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t>For Food Security as a Grand Challenge</a:t>
            </a:r>
            <a:endParaRPr lang="en-GB" dirty="0"/>
          </a:p>
        </p:txBody>
      </p:sp>
      <p:sp>
        <p:nvSpPr>
          <p:cNvPr id="3" name="Content Placeholder 2"/>
          <p:cNvSpPr>
            <a:spLocks noGrp="1"/>
          </p:cNvSpPr>
          <p:nvPr>
            <p:ph idx="1"/>
          </p:nvPr>
        </p:nvSpPr>
        <p:spPr>
          <a:xfrm>
            <a:off x="395536" y="1340768"/>
            <a:ext cx="8291264" cy="5256584"/>
          </a:xfrm>
        </p:spPr>
        <p:txBody>
          <a:bodyPr>
            <a:normAutofit fontScale="92500" lnSpcReduction="20000"/>
          </a:bodyPr>
          <a:lstStyle/>
          <a:p>
            <a:r>
              <a:rPr lang="en-GB" dirty="0" smtClean="0"/>
              <a:t>As Altieri and many others, including the UN IAASTD report have noted, small farmers and </a:t>
            </a:r>
            <a:r>
              <a:rPr lang="en-GB" dirty="0" err="1" smtClean="0"/>
              <a:t>agroecological</a:t>
            </a:r>
            <a:r>
              <a:rPr lang="en-GB" dirty="0" smtClean="0"/>
              <a:t> methods produce ~ 70% of the world’s food. This vast distributed population of knowledge-actors could be included collectively as stakeholder for informing scientific research for global food and agric. </a:t>
            </a:r>
          </a:p>
          <a:p>
            <a:r>
              <a:rPr lang="en-GB" dirty="0"/>
              <a:t>T</a:t>
            </a:r>
            <a:r>
              <a:rPr lang="en-GB" dirty="0" smtClean="0"/>
              <a:t>he WEF 2012 report </a:t>
            </a:r>
            <a:r>
              <a:rPr lang="en-GB" sz="3000" dirty="0" smtClean="0"/>
              <a:t>inter alia </a:t>
            </a:r>
            <a:r>
              <a:rPr lang="en-GB" dirty="0" smtClean="0"/>
              <a:t>demonstrates, it is currently virtually totally excluded. </a:t>
            </a:r>
          </a:p>
          <a:p>
            <a:r>
              <a:rPr lang="en-GB" dirty="0" smtClean="0"/>
              <a:t>This does not have to be </a:t>
            </a:r>
          </a:p>
          <a:p>
            <a:r>
              <a:rPr lang="en-GB" dirty="0" smtClean="0"/>
              <a:t>New stakeholders are not the same as ‘public engagements’  </a:t>
            </a:r>
            <a:endParaRPr lang="en-GB" dirty="0"/>
          </a:p>
        </p:txBody>
      </p:sp>
    </p:spTree>
    <p:extLst>
      <p:ext uri="{BB962C8B-B14F-4D97-AF65-F5344CB8AC3E}">
        <p14:creationId xmlns:p14="http://schemas.microsoft.com/office/powerpoint/2010/main" val="937399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accent2">
                    <a:lumMod val="40000"/>
                    <a:lumOff val="60000"/>
                  </a:schemeClr>
                </a:solidFill>
              </a:rPr>
              <a:t>Macnaghten’s</a:t>
            </a:r>
            <a:r>
              <a:rPr lang="en-GB" dirty="0" smtClean="0">
                <a:solidFill>
                  <a:schemeClr val="accent2">
                    <a:lumMod val="40000"/>
                    <a:lumOff val="60000"/>
                  </a:schemeClr>
                </a:solidFill>
              </a:rPr>
              <a:t> </a:t>
            </a:r>
            <a:r>
              <a:rPr lang="en-GB" i="1" dirty="0" smtClean="0">
                <a:solidFill>
                  <a:schemeClr val="accent2">
                    <a:lumMod val="40000"/>
                    <a:lumOff val="60000"/>
                  </a:schemeClr>
                </a:solidFill>
              </a:rPr>
              <a:t>Metis</a:t>
            </a:r>
            <a:r>
              <a:rPr lang="en-GB" dirty="0" smtClean="0">
                <a:solidFill>
                  <a:schemeClr val="accent2">
                    <a:lumMod val="40000"/>
                    <a:lumOff val="60000"/>
                  </a:schemeClr>
                </a:solidFill>
              </a:rPr>
              <a:t> (of RRI)</a:t>
            </a:r>
            <a:endParaRPr lang="en-GB" dirty="0">
              <a:solidFill>
                <a:schemeClr val="accent2">
                  <a:lumMod val="40000"/>
                  <a:lumOff val="60000"/>
                </a:schemeClr>
              </a:solidFill>
            </a:endParaRPr>
          </a:p>
        </p:txBody>
      </p:sp>
      <p:sp>
        <p:nvSpPr>
          <p:cNvPr id="3" name="Content Placeholder 2"/>
          <p:cNvSpPr>
            <a:spLocks noGrp="1"/>
          </p:cNvSpPr>
          <p:nvPr>
            <p:ph idx="1"/>
          </p:nvPr>
        </p:nvSpPr>
        <p:spPr>
          <a:xfrm>
            <a:off x="323528" y="1600200"/>
            <a:ext cx="8640960" cy="5069160"/>
          </a:xfrm>
        </p:spPr>
        <p:txBody>
          <a:bodyPr>
            <a:normAutofit fontScale="92500" lnSpcReduction="10000"/>
          </a:bodyPr>
          <a:lstStyle/>
          <a:p>
            <a:r>
              <a:rPr lang="en-GB" dirty="0" smtClean="0"/>
              <a:t>The A I R </a:t>
            </a:r>
            <a:r>
              <a:rPr lang="en-GB" dirty="0" err="1" smtClean="0"/>
              <a:t>R</a:t>
            </a:r>
            <a:r>
              <a:rPr lang="en-GB" dirty="0" smtClean="0"/>
              <a:t> framework </a:t>
            </a:r>
          </a:p>
          <a:p>
            <a:r>
              <a:rPr lang="en-GB" dirty="0" smtClean="0"/>
              <a:t>Von </a:t>
            </a:r>
            <a:r>
              <a:rPr lang="en-GB" dirty="0" err="1" smtClean="0"/>
              <a:t>Schomberg’s</a:t>
            </a:r>
            <a:r>
              <a:rPr lang="en-GB" dirty="0" smtClean="0"/>
              <a:t> (EC) “right impacts” as RRI aim</a:t>
            </a:r>
          </a:p>
          <a:p>
            <a:r>
              <a:rPr lang="en-GB" dirty="0" smtClean="0"/>
              <a:t>RRI as a latest form of TA? </a:t>
            </a:r>
            <a:endParaRPr lang="en-GB" dirty="0"/>
          </a:p>
          <a:p>
            <a:r>
              <a:rPr lang="en-GB" dirty="0" smtClean="0"/>
              <a:t>“Metis” more practical savvy, less formal models</a:t>
            </a:r>
          </a:p>
          <a:p>
            <a:r>
              <a:rPr lang="en-GB" dirty="0" smtClean="0"/>
              <a:t>Purposes-focused as well as ‘impacts’… </a:t>
            </a:r>
          </a:p>
          <a:p>
            <a:r>
              <a:rPr lang="en-GB" dirty="0" smtClean="0"/>
              <a:t>(needs </a:t>
            </a:r>
            <a:r>
              <a:rPr lang="en-GB" i="1" dirty="0" smtClean="0"/>
              <a:t>imaginaries</a:t>
            </a:r>
            <a:r>
              <a:rPr lang="en-GB" dirty="0" smtClean="0"/>
              <a:t> in conceptual kit therefore) </a:t>
            </a:r>
          </a:p>
          <a:p>
            <a:r>
              <a:rPr lang="en-GB" dirty="0" smtClean="0"/>
              <a:t>- where are “the roads not taken” ??? </a:t>
            </a:r>
          </a:p>
          <a:p>
            <a:r>
              <a:rPr lang="en-GB" dirty="0" smtClean="0"/>
              <a:t>And how can we (analysts, policy) </a:t>
            </a:r>
            <a:r>
              <a:rPr lang="en-GB" i="1" dirty="0" smtClean="0"/>
              <a:t>interpret </a:t>
            </a:r>
            <a:r>
              <a:rPr lang="en-GB" dirty="0" smtClean="0"/>
              <a:t> public concerns (from qual. social research) into </a:t>
            </a:r>
            <a:r>
              <a:rPr lang="en-GB" i="1" dirty="0" smtClean="0"/>
              <a:t>new</a:t>
            </a:r>
            <a:r>
              <a:rPr lang="en-GB" dirty="0" smtClean="0"/>
              <a:t> (or marginalised) trajectories? </a:t>
            </a:r>
            <a:endParaRPr lang="en-GB" dirty="0"/>
          </a:p>
        </p:txBody>
      </p:sp>
    </p:spTree>
    <p:extLst>
      <p:ext uri="{BB962C8B-B14F-4D97-AF65-F5344CB8AC3E}">
        <p14:creationId xmlns:p14="http://schemas.microsoft.com/office/powerpoint/2010/main" val="191110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5400" dirty="0" smtClean="0"/>
              <a:t>   Some questions… </a:t>
            </a:r>
          </a:p>
          <a:p>
            <a:pPr marL="0" indent="0">
              <a:buNone/>
            </a:pPr>
            <a:endParaRPr lang="en-GB" sz="5400" dirty="0" smtClean="0"/>
          </a:p>
          <a:p>
            <a:pPr marL="0" indent="0">
              <a:buNone/>
            </a:pPr>
            <a:r>
              <a:rPr lang="en-GB" sz="5400" dirty="0"/>
              <a:t> </a:t>
            </a:r>
            <a:r>
              <a:rPr lang="en-GB" sz="5400" dirty="0" smtClean="0"/>
              <a:t>     – I </a:t>
            </a:r>
            <a:r>
              <a:rPr lang="en-GB" sz="5400" i="1" dirty="0" smtClean="0"/>
              <a:t>hope</a:t>
            </a:r>
            <a:r>
              <a:rPr lang="en-GB" sz="5400" dirty="0" smtClean="0"/>
              <a:t>, constructive ! </a:t>
            </a:r>
            <a:endParaRPr lang="en-GB"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14350"/>
            <a:ext cx="75438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229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0"/>
            <a:ext cx="8424936" cy="6924973"/>
          </a:xfrm>
          <a:prstGeom prst="rect">
            <a:avLst/>
          </a:prstGeom>
        </p:spPr>
        <p:txBody>
          <a:bodyPr wrap="square">
            <a:spAutoFit/>
          </a:bodyPr>
          <a:lstStyle/>
          <a:p>
            <a:pPr marL="457200" indent="-457200">
              <a:buFont typeface="Arial" panose="020B0604020202020204" pitchFamily="34" charset="0"/>
              <a:buChar char="•"/>
            </a:pPr>
            <a:r>
              <a:rPr lang="en-GB" sz="2800" dirty="0" smtClean="0"/>
              <a:t>“Metis” more practical savvy, less formal models</a:t>
            </a:r>
          </a:p>
          <a:p>
            <a:pPr marL="457200" indent="-457200">
              <a:buFont typeface="Arial" panose="020B0604020202020204" pitchFamily="34" charset="0"/>
              <a:buChar char="•"/>
            </a:pPr>
            <a:r>
              <a:rPr lang="en-GB" sz="2800" dirty="0" smtClean="0"/>
              <a:t>Purposes-focused  (futures) as well as ‘impacts’… </a:t>
            </a:r>
          </a:p>
          <a:p>
            <a:pPr marL="457200" indent="-457200">
              <a:buFont typeface="Arial" panose="020B0604020202020204" pitchFamily="34" charset="0"/>
              <a:buChar char="•"/>
            </a:pPr>
            <a:r>
              <a:rPr lang="en-GB" sz="2800" dirty="0" smtClean="0"/>
              <a:t>(but needs </a:t>
            </a:r>
            <a:r>
              <a:rPr lang="en-GB" sz="2800" i="1" dirty="0" smtClean="0"/>
              <a:t>imaginaries</a:t>
            </a:r>
            <a:r>
              <a:rPr lang="en-GB" sz="2800" dirty="0" smtClean="0"/>
              <a:t> in conceptual kit therefore) </a:t>
            </a:r>
          </a:p>
          <a:p>
            <a:pPr marL="457200" indent="-457200">
              <a:buFont typeface="Arial" panose="020B0604020202020204" pitchFamily="34" charset="0"/>
              <a:buChar char="•"/>
            </a:pPr>
            <a:r>
              <a:rPr lang="en-GB" sz="2800" dirty="0" smtClean="0"/>
              <a:t>But a Q  for RRI - where are “the roads not taken” ??? </a:t>
            </a:r>
            <a:r>
              <a:rPr lang="en-GB" sz="2400" dirty="0" smtClean="0"/>
              <a:t>(</a:t>
            </a:r>
            <a:r>
              <a:rPr lang="en-GB" sz="2400" dirty="0" err="1" smtClean="0"/>
              <a:t>eg</a:t>
            </a:r>
            <a:r>
              <a:rPr lang="en-GB" sz="2400" dirty="0" smtClean="0"/>
              <a:t>, GMOs: </a:t>
            </a:r>
            <a:r>
              <a:rPr lang="en-GB" sz="2400" dirty="0" err="1" smtClean="0"/>
              <a:t>V</a:t>
            </a:r>
            <a:r>
              <a:rPr lang="en-GB" sz="2400" dirty="0" err="1" smtClean="0"/>
              <a:t>anloqueren</a:t>
            </a:r>
            <a:r>
              <a:rPr lang="en-GB" sz="2400" dirty="0" smtClean="0"/>
              <a:t> and </a:t>
            </a:r>
            <a:r>
              <a:rPr lang="en-GB" sz="2400" dirty="0" err="1" smtClean="0"/>
              <a:t>Baret</a:t>
            </a:r>
            <a:r>
              <a:rPr lang="en-GB" sz="2400" dirty="0" smtClean="0"/>
              <a:t>, 2009)  </a:t>
            </a:r>
            <a:r>
              <a:rPr lang="en-GB" sz="2400" dirty="0" smtClean="0">
                <a:solidFill>
                  <a:srgbClr val="FFFF00"/>
                </a:solidFill>
              </a:rPr>
              <a:t>- STEPS 3D here? </a:t>
            </a:r>
          </a:p>
          <a:p>
            <a:pPr marL="457200" indent="-457200">
              <a:buFont typeface="Arial" panose="020B0604020202020204" pitchFamily="34" charset="0"/>
              <a:buChar char="•"/>
            </a:pPr>
            <a:r>
              <a:rPr lang="en-GB" sz="2800" dirty="0" smtClean="0"/>
              <a:t>And how can we (analysts, policy) </a:t>
            </a:r>
            <a:r>
              <a:rPr lang="en-GB" sz="2800" i="1" dirty="0" smtClean="0"/>
              <a:t>interpret </a:t>
            </a:r>
            <a:r>
              <a:rPr lang="en-GB" sz="2800" dirty="0" smtClean="0"/>
              <a:t> public concerns (from qual. social research…) into </a:t>
            </a:r>
            <a:r>
              <a:rPr lang="en-GB" sz="2800" i="1" dirty="0" smtClean="0"/>
              <a:t>new</a:t>
            </a:r>
            <a:r>
              <a:rPr lang="en-GB" sz="2800" dirty="0" smtClean="0"/>
              <a:t> (or so-far marginalised)  innovation trajectories? </a:t>
            </a:r>
          </a:p>
          <a:p>
            <a:pPr marL="457200" indent="-457200">
              <a:buFont typeface="Arial" panose="020B0604020202020204" pitchFamily="34" charset="0"/>
              <a:buChar char="•"/>
            </a:pPr>
            <a:r>
              <a:rPr lang="en-GB" sz="2800" dirty="0" smtClean="0"/>
              <a:t>Political economy also necessary  (see WEF 2012; defensive mode of RA in regulation/policy, </a:t>
            </a:r>
            <a:r>
              <a:rPr lang="en-GB" sz="2800" dirty="0" err="1" smtClean="0"/>
              <a:t>eg</a:t>
            </a:r>
            <a:r>
              <a:rPr lang="en-GB" sz="2800" dirty="0" smtClean="0"/>
              <a:t> DG SANTE-EFSA) …</a:t>
            </a:r>
          </a:p>
          <a:p>
            <a:pPr marL="457200" indent="-457200">
              <a:buFont typeface="Arial" panose="020B0604020202020204" pitchFamily="34" charset="0"/>
              <a:buChar char="•"/>
            </a:pPr>
            <a:r>
              <a:rPr lang="en-GB" sz="2800" dirty="0" smtClean="0"/>
              <a:t>…along with overt scientific and policy acceptance of ignorance, contingency, conditionality  (the – denied -  </a:t>
            </a:r>
            <a:r>
              <a:rPr lang="en-GB" sz="2800" i="1" dirty="0" smtClean="0">
                <a:solidFill>
                  <a:srgbClr val="FFFF00"/>
                </a:solidFill>
              </a:rPr>
              <a:t>epistemic other </a:t>
            </a:r>
            <a:r>
              <a:rPr lang="en-GB" sz="2800" dirty="0" smtClean="0"/>
              <a:t>of scientific risk assessment). </a:t>
            </a:r>
          </a:p>
          <a:p>
            <a:pPr marL="457200" indent="-457200">
              <a:buFont typeface="Arial" panose="020B0604020202020204" pitchFamily="34" charset="0"/>
              <a:buChar char="•"/>
            </a:pPr>
            <a:r>
              <a:rPr lang="en-GB" sz="2800" i="1" dirty="0" smtClean="0"/>
              <a:t>It is not only policy-advisory science which refuses this –  also “democratic” politics, in mutual reinforcement</a:t>
            </a:r>
            <a:endParaRPr lang="en-GB" sz="2800" i="1" dirty="0"/>
          </a:p>
        </p:txBody>
      </p:sp>
    </p:spTree>
    <p:extLst>
      <p:ext uri="{BB962C8B-B14F-4D97-AF65-F5344CB8AC3E}">
        <p14:creationId xmlns:p14="http://schemas.microsoft.com/office/powerpoint/2010/main" val="4175169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566"/>
            <a:ext cx="8229600" cy="953162"/>
          </a:xfrm>
        </p:spPr>
        <p:txBody>
          <a:bodyPr/>
          <a:lstStyle/>
          <a:p>
            <a:r>
              <a:rPr lang="en-GB" dirty="0" smtClean="0"/>
              <a:t>Metis of RRI..  </a:t>
            </a:r>
            <a:r>
              <a:rPr lang="en-GB" sz="3200" dirty="0" smtClean="0"/>
              <a:t>(continued)  </a:t>
            </a:r>
            <a:endParaRPr lang="en-GB" sz="3200" dirty="0"/>
          </a:p>
        </p:txBody>
      </p:sp>
      <p:sp>
        <p:nvSpPr>
          <p:cNvPr id="3" name="Content Placeholder 2"/>
          <p:cNvSpPr>
            <a:spLocks noGrp="1"/>
          </p:cNvSpPr>
          <p:nvPr>
            <p:ph idx="1"/>
          </p:nvPr>
        </p:nvSpPr>
        <p:spPr>
          <a:xfrm>
            <a:off x="323528" y="980728"/>
            <a:ext cx="8352928" cy="5616624"/>
          </a:xfrm>
        </p:spPr>
        <p:txBody>
          <a:bodyPr>
            <a:normAutofit fontScale="92500" lnSpcReduction="10000"/>
          </a:bodyPr>
          <a:lstStyle/>
          <a:p>
            <a:r>
              <a:rPr lang="en-GB" dirty="0" smtClean="0"/>
              <a:t>(Future-oriented) Care and responsibility </a:t>
            </a:r>
            <a:r>
              <a:rPr lang="en-GB" i="1" dirty="0" smtClean="0"/>
              <a:t>within </a:t>
            </a:r>
            <a:r>
              <a:rPr lang="en-GB" dirty="0" smtClean="0"/>
              <a:t>science, for </a:t>
            </a:r>
            <a:r>
              <a:rPr lang="en-GB" i="1" dirty="0" smtClean="0"/>
              <a:t>beyond</a:t>
            </a:r>
            <a:r>
              <a:rPr lang="en-GB" dirty="0" smtClean="0"/>
              <a:t>  science; </a:t>
            </a:r>
          </a:p>
          <a:p>
            <a:r>
              <a:rPr lang="en-GB" dirty="0" smtClean="0"/>
              <a:t>But </a:t>
            </a:r>
            <a:r>
              <a:rPr lang="en-GB" i="1" dirty="0" smtClean="0"/>
              <a:t>too much </a:t>
            </a:r>
            <a:r>
              <a:rPr lang="en-GB" dirty="0" smtClean="0"/>
              <a:t>respect for science dangerous here, even with a “Prospective model of responsibility” (</a:t>
            </a:r>
            <a:r>
              <a:rPr lang="en-GB" i="1" dirty="0" smtClean="0"/>
              <a:t>Metis</a:t>
            </a:r>
            <a:r>
              <a:rPr lang="en-GB" dirty="0" smtClean="0"/>
              <a:t> paper, p.3)  – because if we start from “scientific peer-review” for what is deemed possible, we inadvertently restrict innovation to what is a closed world of </a:t>
            </a:r>
            <a:r>
              <a:rPr lang="en-GB" dirty="0" smtClean="0"/>
              <a:t>scientific </a:t>
            </a:r>
            <a:r>
              <a:rPr lang="en-GB" dirty="0" smtClean="0"/>
              <a:t>imagination not only of the technical, but also of the social and political. Kuhn pointed out the dogmatic quality of those worlds, and others have since noted their </a:t>
            </a:r>
            <a:r>
              <a:rPr lang="en-GB" i="1" dirty="0" smtClean="0"/>
              <a:t>normative</a:t>
            </a:r>
            <a:r>
              <a:rPr lang="en-GB" dirty="0" smtClean="0"/>
              <a:t> character too, as science goes public (including with public engagement, + maybe RRI).  </a:t>
            </a:r>
            <a:endParaRPr lang="en-GB" dirty="0"/>
          </a:p>
        </p:txBody>
      </p:sp>
    </p:spTree>
    <p:extLst>
      <p:ext uri="{BB962C8B-B14F-4D97-AF65-F5344CB8AC3E}">
        <p14:creationId xmlns:p14="http://schemas.microsoft.com/office/powerpoint/2010/main" val="1386345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6250706"/>
          </a:xfrm>
        </p:spPr>
        <p:txBody>
          <a:bodyPr>
            <a:noAutofit/>
          </a:bodyPr>
          <a:lstStyle/>
          <a:p>
            <a:pPr algn="l"/>
            <a:r>
              <a:rPr lang="en-GB" sz="3000" dirty="0" smtClean="0"/>
              <a:t>Like Phil, I have paid compliments to the UK EPSRC for its serious commitments to developing RRI for its R&amp;D investments of UK public money -  and in some respects to BBSRC too. But this is so-far a bridge not crossed – to venture into the internal worlds of </a:t>
            </a:r>
            <a:r>
              <a:rPr lang="en-GB" sz="3000" dirty="0" err="1" smtClean="0"/>
              <a:t>technoscientific</a:t>
            </a:r>
            <a:r>
              <a:rPr lang="en-GB" sz="3000" dirty="0" smtClean="0"/>
              <a:t> cultures (including their completely interwoven prospective funding cultures) to question those imaginaries of future tractable possibilities, and “desirables”. </a:t>
            </a:r>
            <a:br>
              <a:rPr lang="en-GB" sz="3000" dirty="0" smtClean="0"/>
            </a:br>
            <a:r>
              <a:rPr lang="en-GB" sz="3000" dirty="0" smtClean="0"/>
              <a:t>These are </a:t>
            </a:r>
            <a:r>
              <a:rPr lang="en-GB" sz="3000" dirty="0" smtClean="0"/>
              <a:t>influenced </a:t>
            </a:r>
            <a:r>
              <a:rPr lang="en-GB" sz="3000" dirty="0" smtClean="0"/>
              <a:t>not only by technical fluencies, but also by socio-political imaginations and </a:t>
            </a:r>
            <a:r>
              <a:rPr lang="en-GB" sz="3000" dirty="0" err="1" smtClean="0"/>
              <a:t>normativities</a:t>
            </a:r>
            <a:r>
              <a:rPr lang="en-GB" sz="3000" dirty="0" smtClean="0"/>
              <a:t> of those involved. </a:t>
            </a:r>
            <a:br>
              <a:rPr lang="en-GB" sz="3000" dirty="0" smtClean="0"/>
            </a:br>
            <a:r>
              <a:rPr lang="en-GB" sz="3000" dirty="0" smtClean="0"/>
              <a:t>The ASU Fisher </a:t>
            </a:r>
            <a:r>
              <a:rPr lang="en-GB" sz="2800" i="1" dirty="0" smtClean="0"/>
              <a:t>et al </a:t>
            </a:r>
            <a:r>
              <a:rPr lang="en-GB" sz="3000" dirty="0" smtClean="0"/>
              <a:t>STIR project might be the most developed STS mode for exploring this. </a:t>
            </a:r>
            <a:endParaRPr lang="en-GB" sz="3000" dirty="0"/>
          </a:p>
        </p:txBody>
      </p:sp>
    </p:spTree>
    <p:extLst>
      <p:ext uri="{BB962C8B-B14F-4D97-AF65-F5344CB8AC3E}">
        <p14:creationId xmlns:p14="http://schemas.microsoft.com/office/powerpoint/2010/main" val="23159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GB" dirty="0" smtClean="0"/>
              <a:t>Metis of RRI</a:t>
            </a:r>
            <a:endParaRPr lang="en-GB" dirty="0"/>
          </a:p>
        </p:txBody>
      </p:sp>
      <p:sp>
        <p:nvSpPr>
          <p:cNvPr id="3" name="Content Placeholder 2"/>
          <p:cNvSpPr>
            <a:spLocks noGrp="1"/>
          </p:cNvSpPr>
          <p:nvPr>
            <p:ph idx="1"/>
          </p:nvPr>
        </p:nvSpPr>
        <p:spPr>
          <a:xfrm>
            <a:off x="457200" y="764704"/>
            <a:ext cx="8147248" cy="5760640"/>
          </a:xfrm>
        </p:spPr>
        <p:txBody>
          <a:bodyPr>
            <a:normAutofit lnSpcReduction="10000"/>
          </a:bodyPr>
          <a:lstStyle/>
          <a:p>
            <a:r>
              <a:rPr lang="en-GB" dirty="0" smtClean="0"/>
              <a:t>The governance of global </a:t>
            </a:r>
            <a:r>
              <a:rPr lang="en-GB" dirty="0" err="1" smtClean="0"/>
              <a:t>agbiotech</a:t>
            </a:r>
            <a:r>
              <a:rPr lang="en-GB" dirty="0" smtClean="0"/>
              <a:t>, and RRI</a:t>
            </a:r>
          </a:p>
          <a:p>
            <a:r>
              <a:rPr lang="en-GB" dirty="0" smtClean="0"/>
              <a:t>Phil’s Durham University Templeton project demonstrated how the North-world problem of exclusive risk-</a:t>
            </a:r>
            <a:r>
              <a:rPr lang="en-GB" dirty="0" err="1" smtClean="0"/>
              <a:t>centredness</a:t>
            </a:r>
            <a:r>
              <a:rPr lang="en-GB" dirty="0" smtClean="0"/>
              <a:t> of governance is also entrenched in the </a:t>
            </a:r>
            <a:r>
              <a:rPr lang="en-GB" dirty="0"/>
              <a:t>g</a:t>
            </a:r>
            <a:r>
              <a:rPr lang="en-GB" dirty="0" smtClean="0"/>
              <a:t>lobal South – Mexico, India, Brazil. </a:t>
            </a:r>
          </a:p>
          <a:p>
            <a:r>
              <a:rPr lang="en-GB" dirty="0" smtClean="0"/>
              <a:t>But it is not only that this framework </a:t>
            </a:r>
            <a:r>
              <a:rPr lang="en-GB" i="1" dirty="0" smtClean="0"/>
              <a:t>ignores</a:t>
            </a:r>
            <a:r>
              <a:rPr lang="en-GB" dirty="0" smtClean="0"/>
              <a:t> the</a:t>
            </a:r>
            <a:r>
              <a:rPr lang="en-GB" dirty="0" smtClean="0"/>
              <a:t> poor’s </a:t>
            </a:r>
            <a:r>
              <a:rPr lang="en-GB" dirty="0" smtClean="0"/>
              <a:t>needs/concerns  – it </a:t>
            </a:r>
            <a:r>
              <a:rPr lang="en-GB" i="1" dirty="0" smtClean="0"/>
              <a:t>erases</a:t>
            </a:r>
            <a:r>
              <a:rPr lang="en-GB" dirty="0" smtClean="0"/>
              <a:t> them </a:t>
            </a:r>
          </a:p>
          <a:p>
            <a:r>
              <a:rPr lang="en-GB" dirty="0" smtClean="0"/>
              <a:t>Thus the same governance system presumptively defines their knowledge, their culture, their land as resources for expropriation  - and deletion </a:t>
            </a:r>
            <a:endParaRPr lang="en-GB" dirty="0"/>
          </a:p>
        </p:txBody>
      </p:sp>
    </p:spTree>
    <p:extLst>
      <p:ext uri="{BB962C8B-B14F-4D97-AF65-F5344CB8AC3E}">
        <p14:creationId xmlns:p14="http://schemas.microsoft.com/office/powerpoint/2010/main" val="195471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90600"/>
            <a:ext cx="8458200" cy="0"/>
          </a:xfrm>
          <a:custGeom>
            <a:avLst/>
            <a:gdLst/>
            <a:ahLst/>
            <a:cxnLst/>
            <a:rect l="l" t="t" r="r" b="b"/>
            <a:pathLst>
              <a:path w="8458200">
                <a:moveTo>
                  <a:pt x="0" y="0"/>
                </a:moveTo>
                <a:lnTo>
                  <a:pt x="8458200" y="0"/>
                </a:lnTo>
              </a:path>
            </a:pathLst>
          </a:custGeom>
          <a:ln w="28956">
            <a:solidFill>
              <a:srgbClr val="000066"/>
            </a:solidFill>
          </a:ln>
        </p:spPr>
        <p:txBody>
          <a:bodyPr wrap="square" lIns="0" tIns="0" rIns="0" bIns="0" rtlCol="0">
            <a:spAutoFit/>
          </a:bodyPr>
          <a:lstStyle/>
          <a:p>
            <a:endParaRPr/>
          </a:p>
        </p:txBody>
      </p:sp>
      <p:sp>
        <p:nvSpPr>
          <p:cNvPr id="3" name="object 3"/>
          <p:cNvSpPr txBox="1">
            <a:spLocks noGrp="1"/>
          </p:cNvSpPr>
          <p:nvPr>
            <p:ph type="title"/>
          </p:nvPr>
        </p:nvSpPr>
        <p:spPr>
          <a:xfrm>
            <a:off x="457200" y="243379"/>
            <a:ext cx="8075240" cy="430887"/>
          </a:xfrm>
          <a:prstGeom prst="rect">
            <a:avLst/>
          </a:prstGeom>
        </p:spPr>
        <p:txBody>
          <a:bodyPr vert="horz" wrap="square" lIns="0" tIns="0" rIns="0" bIns="0" rtlCol="0">
            <a:spAutoFit/>
          </a:bodyPr>
          <a:lstStyle/>
          <a:p>
            <a:pPr marL="107950">
              <a:lnSpc>
                <a:spcPct val="100000"/>
              </a:lnSpc>
            </a:pPr>
            <a:r>
              <a:rPr sz="2800" spc="5" dirty="0"/>
              <a:t>“C</a:t>
            </a:r>
            <a:r>
              <a:rPr sz="2800" dirty="0"/>
              <a:t>onsens</a:t>
            </a:r>
            <a:r>
              <a:rPr sz="2800" spc="-15" dirty="0"/>
              <a:t>u</a:t>
            </a:r>
            <a:r>
              <a:rPr sz="2800" dirty="0"/>
              <a:t>s</a:t>
            </a:r>
            <a:r>
              <a:rPr sz="2800" spc="-15" dirty="0"/>
              <a:t> </a:t>
            </a:r>
            <a:r>
              <a:rPr sz="2800" spc="-5" dirty="0"/>
              <a:t>S</a:t>
            </a:r>
            <a:r>
              <a:rPr sz="2800" dirty="0"/>
              <a:t>c</a:t>
            </a:r>
            <a:r>
              <a:rPr sz="2800" spc="-5" dirty="0"/>
              <a:t>i</a:t>
            </a:r>
            <a:r>
              <a:rPr sz="2800" dirty="0"/>
              <a:t>enc</a:t>
            </a:r>
            <a:r>
              <a:rPr sz="2800" spc="-10" dirty="0"/>
              <a:t>e</a:t>
            </a:r>
            <a:r>
              <a:rPr sz="2800" dirty="0"/>
              <a:t>” –</a:t>
            </a:r>
            <a:r>
              <a:rPr sz="2800" spc="-15" dirty="0"/>
              <a:t> </a:t>
            </a:r>
            <a:r>
              <a:rPr sz="2800" dirty="0"/>
              <a:t>A </a:t>
            </a:r>
            <a:r>
              <a:rPr sz="2800" spc="-5" dirty="0"/>
              <a:t>P</a:t>
            </a:r>
            <a:r>
              <a:rPr sz="2800" dirty="0"/>
              <a:t>erspe</a:t>
            </a:r>
            <a:r>
              <a:rPr sz="2800" spc="-10" dirty="0"/>
              <a:t>c</a:t>
            </a:r>
            <a:r>
              <a:rPr sz="2800" dirty="0"/>
              <a:t>t</a:t>
            </a:r>
            <a:r>
              <a:rPr sz="2800" spc="-5" dirty="0"/>
              <a:t>i</a:t>
            </a:r>
            <a:r>
              <a:rPr sz="2800" spc="-25" dirty="0"/>
              <a:t>v</a:t>
            </a:r>
            <a:r>
              <a:rPr sz="2800" dirty="0"/>
              <a:t>e</a:t>
            </a:r>
          </a:p>
        </p:txBody>
      </p:sp>
      <p:sp>
        <p:nvSpPr>
          <p:cNvPr id="5" name="object 5"/>
          <p:cNvSpPr txBox="1">
            <a:spLocks noGrp="1"/>
          </p:cNvSpPr>
          <p:nvPr>
            <p:ph type="sldNum" sz="quarter" idx="4294967295"/>
          </p:nvPr>
        </p:nvSpPr>
        <p:spPr>
          <a:xfrm>
            <a:off x="154939" y="6517131"/>
            <a:ext cx="4824730" cy="224790"/>
          </a:xfrm>
          <a:prstGeom prst="rect">
            <a:avLst/>
          </a:prstGeom>
        </p:spPr>
        <p:txBody>
          <a:bodyPr vert="horz" wrap="square" lIns="0" tIns="0" rIns="0" bIns="0" rtlCol="0">
            <a:spAutoFit/>
          </a:bodyPr>
          <a:lstStyle/>
          <a:p>
            <a:pPr marL="12700">
              <a:lnSpc>
                <a:spcPct val="100000"/>
              </a:lnSpc>
              <a:tabLst>
                <a:tab pos="4126865" algn="l"/>
              </a:tabLst>
            </a:pPr>
            <a:r>
              <a:rPr sz="1000" i="0" spc="-10" dirty="0">
                <a:latin typeface="Arial"/>
                <a:cs typeface="Arial"/>
              </a:rPr>
              <a:t>Copyr</a:t>
            </a:r>
            <a:r>
              <a:rPr sz="1000" i="0" spc="-5" dirty="0">
                <a:latin typeface="Arial"/>
                <a:cs typeface="Arial"/>
              </a:rPr>
              <a:t>ight</a:t>
            </a:r>
            <a:r>
              <a:rPr sz="1000" i="0" dirty="0">
                <a:latin typeface="Arial"/>
                <a:cs typeface="Arial"/>
              </a:rPr>
              <a:t> </a:t>
            </a:r>
            <a:r>
              <a:rPr sz="1000" i="0" spc="-10" dirty="0">
                <a:latin typeface="Arial"/>
                <a:cs typeface="Arial"/>
              </a:rPr>
              <a:t>©</a:t>
            </a:r>
            <a:r>
              <a:rPr sz="1000" i="0" spc="-5" dirty="0">
                <a:latin typeface="Arial"/>
                <a:cs typeface="Arial"/>
              </a:rPr>
              <a:t> </a:t>
            </a:r>
            <a:r>
              <a:rPr sz="1000" i="0" spc="-15" dirty="0">
                <a:latin typeface="Arial"/>
                <a:cs typeface="Arial"/>
              </a:rPr>
              <a:t>201</a:t>
            </a:r>
            <a:r>
              <a:rPr sz="1000" i="0" spc="-10" dirty="0">
                <a:latin typeface="Arial"/>
                <a:cs typeface="Arial"/>
              </a:rPr>
              <a:t>3</a:t>
            </a:r>
            <a:r>
              <a:rPr sz="1000" i="0" spc="-5" dirty="0">
                <a:latin typeface="Arial"/>
                <a:cs typeface="Arial"/>
              </a:rPr>
              <a:t> </a:t>
            </a:r>
            <a:r>
              <a:rPr sz="1000" i="0" spc="-10" dirty="0">
                <a:latin typeface="Arial"/>
                <a:cs typeface="Arial"/>
              </a:rPr>
              <a:t>Bio</a:t>
            </a:r>
            <a:r>
              <a:rPr sz="1000" i="0" spc="-15" dirty="0">
                <a:latin typeface="Arial"/>
                <a:cs typeface="Arial"/>
              </a:rPr>
              <a:t>Sc</a:t>
            </a:r>
            <a:r>
              <a:rPr sz="1000" i="0" spc="-5" dirty="0">
                <a:latin typeface="Arial"/>
                <a:cs typeface="Arial"/>
              </a:rPr>
              <a:t>i</a:t>
            </a:r>
            <a:r>
              <a:rPr sz="1000" i="0" spc="-15" dirty="0">
                <a:latin typeface="Arial"/>
                <a:cs typeface="Arial"/>
              </a:rPr>
              <a:t>e</a:t>
            </a:r>
            <a:r>
              <a:rPr sz="1000" i="0" spc="-10" dirty="0">
                <a:latin typeface="Arial"/>
                <a:cs typeface="Arial"/>
              </a:rPr>
              <a:t>n</a:t>
            </a:r>
            <a:r>
              <a:rPr sz="1000" i="0" spc="-15" dirty="0">
                <a:latin typeface="Arial"/>
                <a:cs typeface="Arial"/>
              </a:rPr>
              <a:t>c</a:t>
            </a:r>
            <a:r>
              <a:rPr sz="1000" i="0" spc="-10" dirty="0">
                <a:latin typeface="Arial"/>
                <a:cs typeface="Arial"/>
              </a:rPr>
              <a:t>e</a:t>
            </a:r>
            <a:r>
              <a:rPr sz="1000" i="0" spc="-5" dirty="0">
                <a:latin typeface="Arial"/>
                <a:cs typeface="Arial"/>
              </a:rPr>
              <a:t> </a:t>
            </a:r>
            <a:r>
              <a:rPr sz="1000" i="0" spc="-15" dirty="0">
                <a:latin typeface="Arial"/>
                <a:cs typeface="Arial"/>
              </a:rPr>
              <a:t>Sec</a:t>
            </a:r>
            <a:r>
              <a:rPr sz="1000" i="0" spc="-10" dirty="0">
                <a:latin typeface="Arial"/>
                <a:cs typeface="Arial"/>
              </a:rPr>
              <a:t>ur</a:t>
            </a:r>
            <a:r>
              <a:rPr sz="1000" i="0" spc="-5" dirty="0">
                <a:latin typeface="Arial"/>
                <a:cs typeface="Arial"/>
              </a:rPr>
              <a:t>iti</a:t>
            </a:r>
            <a:r>
              <a:rPr sz="1000" i="0" spc="-15" dirty="0">
                <a:latin typeface="Arial"/>
                <a:cs typeface="Arial"/>
              </a:rPr>
              <a:t>es</a:t>
            </a:r>
            <a:r>
              <a:rPr sz="1000" i="0" spc="-5" dirty="0">
                <a:latin typeface="Arial"/>
                <a:cs typeface="Arial"/>
              </a:rPr>
              <a:t>, In</a:t>
            </a:r>
            <a:r>
              <a:rPr sz="1000" i="0" spc="-15" dirty="0">
                <a:latin typeface="Arial"/>
                <a:cs typeface="Arial"/>
              </a:rPr>
              <a:t>c</a:t>
            </a:r>
            <a:r>
              <a:rPr sz="1000" i="0" spc="-5" dirty="0">
                <a:latin typeface="Arial"/>
                <a:cs typeface="Arial"/>
              </a:rPr>
              <a:t>.</a:t>
            </a:r>
            <a:r>
              <a:rPr sz="1000" i="0" spc="5" dirty="0">
                <a:latin typeface="Arial"/>
                <a:cs typeface="Arial"/>
              </a:rPr>
              <a:t> </a:t>
            </a:r>
            <a:r>
              <a:rPr sz="1000" i="0" spc="-50" dirty="0">
                <a:latin typeface="Arial"/>
                <a:cs typeface="Arial"/>
              </a:rPr>
              <a:t>A</a:t>
            </a:r>
            <a:r>
              <a:rPr sz="1000" i="0" spc="-5" dirty="0">
                <a:latin typeface="Arial"/>
                <a:cs typeface="Arial"/>
              </a:rPr>
              <a:t>ll </a:t>
            </a:r>
            <a:r>
              <a:rPr sz="1000" i="0" spc="-10" dirty="0">
                <a:latin typeface="Arial"/>
                <a:cs typeface="Arial"/>
              </a:rPr>
              <a:t>r</a:t>
            </a:r>
            <a:r>
              <a:rPr sz="1000" i="0" spc="-5" dirty="0">
                <a:latin typeface="Arial"/>
                <a:cs typeface="Arial"/>
              </a:rPr>
              <a:t>i</a:t>
            </a:r>
            <a:r>
              <a:rPr sz="1000" i="0" dirty="0">
                <a:latin typeface="Arial"/>
                <a:cs typeface="Arial"/>
              </a:rPr>
              <a:t>g</a:t>
            </a:r>
            <a:r>
              <a:rPr sz="1000" i="0" spc="-5" dirty="0">
                <a:latin typeface="Arial"/>
                <a:cs typeface="Arial"/>
              </a:rPr>
              <a:t>hts </a:t>
            </a:r>
            <a:r>
              <a:rPr sz="1000" i="0" spc="-10" dirty="0">
                <a:latin typeface="Arial"/>
                <a:cs typeface="Arial"/>
              </a:rPr>
              <a:t>reser</a:t>
            </a:r>
            <a:r>
              <a:rPr sz="1000" i="0" dirty="0">
                <a:latin typeface="Arial"/>
                <a:cs typeface="Arial"/>
              </a:rPr>
              <a:t>v</a:t>
            </a:r>
            <a:r>
              <a:rPr sz="1000" i="0" spc="-15" dirty="0">
                <a:latin typeface="Arial"/>
                <a:cs typeface="Arial"/>
              </a:rPr>
              <a:t>e</a:t>
            </a:r>
            <a:r>
              <a:rPr sz="1000" i="0" spc="-5" dirty="0">
                <a:latin typeface="Arial"/>
                <a:cs typeface="Arial"/>
              </a:rPr>
              <a:t>d</a:t>
            </a:r>
            <a:r>
              <a:rPr sz="1000" b="0" i="0" spc="-5" dirty="0"/>
              <a:t>.</a:t>
            </a:r>
            <a:r>
              <a:rPr sz="1000" b="0" i="0" dirty="0"/>
              <a:t>	</a:t>
            </a:r>
            <a:r>
              <a:rPr dirty="0">
                <a:latin typeface="Arial"/>
                <a:cs typeface="Arial"/>
              </a:rPr>
              <a:t>Pa</a:t>
            </a:r>
            <a:r>
              <a:rPr spc="-10" dirty="0">
                <a:latin typeface="Arial"/>
                <a:cs typeface="Arial"/>
              </a:rPr>
              <a:t>g</a:t>
            </a:r>
            <a:r>
              <a:rPr dirty="0">
                <a:latin typeface="Arial"/>
                <a:cs typeface="Arial"/>
              </a:rPr>
              <a:t>e</a:t>
            </a:r>
            <a:r>
              <a:rPr spc="-10" dirty="0">
                <a:latin typeface="Arial"/>
                <a:cs typeface="Arial"/>
              </a:rPr>
              <a:t> </a:t>
            </a:r>
            <a:fld id="{81D60167-4931-47E6-BA6A-407CBD079E47}" type="slidenum">
              <a:rPr dirty="0">
                <a:latin typeface="Arial"/>
                <a:cs typeface="Arial"/>
              </a:rPr>
              <a:t>44</a:t>
            </a:fld>
            <a:endParaRPr sz="1000">
              <a:latin typeface="Arial"/>
              <a:cs typeface="Arial"/>
            </a:endParaRPr>
          </a:p>
        </p:txBody>
      </p:sp>
      <p:sp>
        <p:nvSpPr>
          <p:cNvPr id="4" name="object 4"/>
          <p:cNvSpPr txBox="1"/>
          <p:nvPr/>
        </p:nvSpPr>
        <p:spPr>
          <a:xfrm>
            <a:off x="147955" y="1046828"/>
            <a:ext cx="8615045" cy="5551805"/>
          </a:xfrm>
          <a:prstGeom prst="rect">
            <a:avLst/>
          </a:prstGeom>
        </p:spPr>
        <p:txBody>
          <a:bodyPr vert="horz" wrap="square" lIns="0" tIns="0" rIns="0" bIns="0" rtlCol="0">
            <a:spAutoFit/>
          </a:bodyPr>
          <a:lstStyle/>
          <a:p>
            <a:pPr marL="86995">
              <a:lnSpc>
                <a:spcPct val="100000"/>
              </a:lnSpc>
            </a:pPr>
            <a:r>
              <a:rPr sz="1800" b="1" dirty="0">
                <a:solidFill>
                  <a:srgbClr val="FFC000"/>
                </a:solidFill>
                <a:latin typeface="Arial"/>
                <a:cs typeface="Arial"/>
              </a:rPr>
              <a:t>“</a:t>
            </a:r>
            <a:r>
              <a:rPr sz="1800" b="1" spc="-5" dirty="0">
                <a:solidFill>
                  <a:srgbClr val="FFC000"/>
                </a:solidFill>
                <a:latin typeface="Arial"/>
                <a:cs typeface="Arial"/>
              </a:rPr>
              <a:t>C</a:t>
            </a:r>
            <a:r>
              <a:rPr sz="1800" b="1" dirty="0">
                <a:solidFill>
                  <a:srgbClr val="FFC000"/>
                </a:solidFill>
                <a:latin typeface="Arial"/>
                <a:cs typeface="Arial"/>
              </a:rPr>
              <a:t>on</a:t>
            </a:r>
            <a:r>
              <a:rPr sz="1800" b="1" spc="-5" dirty="0">
                <a:solidFill>
                  <a:srgbClr val="FFC000"/>
                </a:solidFill>
                <a:latin typeface="Arial"/>
                <a:cs typeface="Arial"/>
              </a:rPr>
              <a:t>se</a:t>
            </a:r>
            <a:r>
              <a:rPr sz="1800" b="1" dirty="0">
                <a:solidFill>
                  <a:srgbClr val="FFC000"/>
                </a:solidFill>
                <a:latin typeface="Arial"/>
                <a:cs typeface="Arial"/>
              </a:rPr>
              <a:t>n</a:t>
            </a:r>
            <a:r>
              <a:rPr sz="1800" b="1" spc="-5" dirty="0">
                <a:solidFill>
                  <a:srgbClr val="FFC000"/>
                </a:solidFill>
                <a:latin typeface="Arial"/>
                <a:cs typeface="Arial"/>
              </a:rPr>
              <a:t>s</a:t>
            </a:r>
            <a:r>
              <a:rPr sz="1800" b="1" dirty="0">
                <a:solidFill>
                  <a:srgbClr val="FFC000"/>
                </a:solidFill>
                <a:latin typeface="Arial"/>
                <a:cs typeface="Arial"/>
              </a:rPr>
              <a:t>us</a:t>
            </a:r>
            <a:r>
              <a:rPr sz="1800" b="1" spc="-5" dirty="0">
                <a:solidFill>
                  <a:srgbClr val="FFC000"/>
                </a:solidFill>
                <a:latin typeface="Arial"/>
                <a:cs typeface="Arial"/>
              </a:rPr>
              <a:t> </a:t>
            </a:r>
            <a:r>
              <a:rPr sz="1800" b="1" dirty="0">
                <a:solidFill>
                  <a:srgbClr val="FFC000"/>
                </a:solidFill>
                <a:latin typeface="Arial"/>
                <a:cs typeface="Arial"/>
              </a:rPr>
              <a:t>S</a:t>
            </a:r>
            <a:r>
              <a:rPr sz="1800" b="1" spc="-10" dirty="0">
                <a:solidFill>
                  <a:srgbClr val="FFC000"/>
                </a:solidFill>
                <a:latin typeface="Arial"/>
                <a:cs typeface="Arial"/>
              </a:rPr>
              <a:t>c</a:t>
            </a:r>
            <a:r>
              <a:rPr sz="1800" b="1" dirty="0">
                <a:solidFill>
                  <a:srgbClr val="FFC000"/>
                </a:solidFill>
                <a:latin typeface="Arial"/>
                <a:cs typeface="Arial"/>
              </a:rPr>
              <a:t>i</a:t>
            </a:r>
            <a:r>
              <a:rPr sz="1800" b="1" spc="-5" dirty="0">
                <a:solidFill>
                  <a:srgbClr val="FFC000"/>
                </a:solidFill>
                <a:latin typeface="Arial"/>
                <a:cs typeface="Arial"/>
              </a:rPr>
              <a:t>e</a:t>
            </a:r>
            <a:r>
              <a:rPr sz="1800" b="1" dirty="0">
                <a:solidFill>
                  <a:srgbClr val="FFC000"/>
                </a:solidFill>
                <a:latin typeface="Arial"/>
                <a:cs typeface="Arial"/>
              </a:rPr>
              <a:t>n</a:t>
            </a:r>
            <a:r>
              <a:rPr sz="1800" b="1" spc="-5" dirty="0">
                <a:solidFill>
                  <a:srgbClr val="FFC000"/>
                </a:solidFill>
                <a:latin typeface="Arial"/>
                <a:cs typeface="Arial"/>
              </a:rPr>
              <a:t>c</a:t>
            </a:r>
            <a:r>
              <a:rPr sz="1800" b="1" dirty="0">
                <a:solidFill>
                  <a:srgbClr val="FFC000"/>
                </a:solidFill>
                <a:latin typeface="Arial"/>
                <a:cs typeface="Arial"/>
              </a:rPr>
              <a:t>e</a:t>
            </a:r>
            <a:r>
              <a:rPr sz="1800" b="1" spc="-5" dirty="0">
                <a:solidFill>
                  <a:srgbClr val="FFC000"/>
                </a:solidFill>
                <a:latin typeface="Arial"/>
                <a:cs typeface="Arial"/>
              </a:rPr>
              <a:t> a</a:t>
            </a:r>
            <a:r>
              <a:rPr sz="1800" b="1" dirty="0">
                <a:solidFill>
                  <a:srgbClr val="FFC000"/>
                </a:solidFill>
                <a:latin typeface="Arial"/>
                <a:cs typeface="Arial"/>
              </a:rPr>
              <a:t>nd</a:t>
            </a:r>
            <a:r>
              <a:rPr sz="1800" b="1" spc="5" dirty="0">
                <a:solidFill>
                  <a:srgbClr val="FFC000"/>
                </a:solidFill>
                <a:latin typeface="Arial"/>
                <a:cs typeface="Arial"/>
              </a:rPr>
              <a:t> </a:t>
            </a:r>
            <a:r>
              <a:rPr sz="1800" b="1" dirty="0">
                <a:solidFill>
                  <a:srgbClr val="FFC000"/>
                </a:solidFill>
                <a:latin typeface="Arial"/>
                <a:cs typeface="Arial"/>
              </a:rPr>
              <a:t>the</a:t>
            </a:r>
            <a:r>
              <a:rPr sz="1800" b="1" spc="-5" dirty="0">
                <a:solidFill>
                  <a:srgbClr val="FFC000"/>
                </a:solidFill>
                <a:latin typeface="Arial"/>
                <a:cs typeface="Arial"/>
              </a:rPr>
              <a:t> </a:t>
            </a:r>
            <a:r>
              <a:rPr sz="1800" b="1" dirty="0">
                <a:solidFill>
                  <a:srgbClr val="FFC000"/>
                </a:solidFill>
                <a:latin typeface="Arial"/>
                <a:cs typeface="Arial"/>
              </a:rPr>
              <a:t>P</a:t>
            </a:r>
            <a:r>
              <a:rPr sz="1800" b="1" spc="-10" dirty="0">
                <a:solidFill>
                  <a:srgbClr val="FFC000"/>
                </a:solidFill>
                <a:latin typeface="Arial"/>
                <a:cs typeface="Arial"/>
              </a:rPr>
              <a:t>e</a:t>
            </a:r>
            <a:r>
              <a:rPr sz="1800" b="1" spc="-5" dirty="0">
                <a:solidFill>
                  <a:srgbClr val="FFC000"/>
                </a:solidFill>
                <a:latin typeface="Arial"/>
                <a:cs typeface="Arial"/>
              </a:rPr>
              <a:t>e</a:t>
            </a:r>
            <a:r>
              <a:rPr sz="1800" b="1" dirty="0">
                <a:solidFill>
                  <a:srgbClr val="FFC000"/>
                </a:solidFill>
                <a:latin typeface="Arial"/>
                <a:cs typeface="Arial"/>
              </a:rPr>
              <a:t>r</a:t>
            </a:r>
            <a:r>
              <a:rPr sz="1800" b="1" spc="-5" dirty="0">
                <a:solidFill>
                  <a:srgbClr val="FFC000"/>
                </a:solidFill>
                <a:latin typeface="Arial"/>
                <a:cs typeface="Arial"/>
              </a:rPr>
              <a:t> R</a:t>
            </a:r>
            <a:r>
              <a:rPr sz="1800" b="1" spc="15" dirty="0">
                <a:solidFill>
                  <a:srgbClr val="FFC000"/>
                </a:solidFill>
                <a:latin typeface="Arial"/>
                <a:cs typeface="Arial"/>
              </a:rPr>
              <a:t>e</a:t>
            </a:r>
            <a:r>
              <a:rPr sz="1800" b="1" spc="-30" dirty="0">
                <a:solidFill>
                  <a:srgbClr val="FFC000"/>
                </a:solidFill>
                <a:latin typeface="Arial"/>
                <a:cs typeface="Arial"/>
              </a:rPr>
              <a:t>v</a:t>
            </a:r>
            <a:r>
              <a:rPr sz="1800" b="1" dirty="0">
                <a:solidFill>
                  <a:srgbClr val="FFC000"/>
                </a:solidFill>
                <a:latin typeface="Arial"/>
                <a:cs typeface="Arial"/>
              </a:rPr>
              <a:t>i</a:t>
            </a:r>
            <a:r>
              <a:rPr sz="1800" b="1" spc="5" dirty="0">
                <a:solidFill>
                  <a:srgbClr val="FFC000"/>
                </a:solidFill>
                <a:latin typeface="Arial"/>
                <a:cs typeface="Arial"/>
              </a:rPr>
              <a:t>e</a:t>
            </a:r>
            <a:r>
              <a:rPr sz="1800" b="1" spc="25" dirty="0">
                <a:solidFill>
                  <a:srgbClr val="FFC000"/>
                </a:solidFill>
                <a:latin typeface="Arial"/>
                <a:cs typeface="Arial"/>
              </a:rPr>
              <a:t>w</a:t>
            </a:r>
            <a:r>
              <a:rPr sz="1800" b="1" dirty="0">
                <a:solidFill>
                  <a:srgbClr val="FFC000"/>
                </a:solidFill>
                <a:latin typeface="Arial"/>
                <a:cs typeface="Arial"/>
              </a:rPr>
              <a:t>”</a:t>
            </a:r>
            <a:r>
              <a:rPr sz="1800" b="1" spc="-10" dirty="0">
                <a:solidFill>
                  <a:srgbClr val="FFC000"/>
                </a:solidFill>
                <a:latin typeface="Arial"/>
                <a:cs typeface="Arial"/>
              </a:rPr>
              <a:t> </a:t>
            </a:r>
            <a:r>
              <a:rPr sz="1800" b="1" dirty="0">
                <a:solidFill>
                  <a:srgbClr val="FFC000"/>
                </a:solidFill>
                <a:latin typeface="Arial"/>
                <a:cs typeface="Arial"/>
              </a:rPr>
              <a:t>–</a:t>
            </a:r>
            <a:r>
              <a:rPr sz="1800" b="1" spc="-15" dirty="0">
                <a:solidFill>
                  <a:srgbClr val="FFC000"/>
                </a:solidFill>
                <a:latin typeface="Arial"/>
                <a:cs typeface="Arial"/>
              </a:rPr>
              <a:t> </a:t>
            </a:r>
            <a:r>
              <a:rPr sz="1800" b="1" dirty="0">
                <a:solidFill>
                  <a:srgbClr val="FFC000"/>
                </a:solidFill>
                <a:latin typeface="Arial"/>
                <a:cs typeface="Arial"/>
              </a:rPr>
              <a:t>Edi</a:t>
            </a:r>
            <a:r>
              <a:rPr sz="1800" b="1" spc="-15" dirty="0">
                <a:solidFill>
                  <a:srgbClr val="FFC000"/>
                </a:solidFill>
                <a:latin typeface="Arial"/>
                <a:cs typeface="Arial"/>
              </a:rPr>
              <a:t>t</a:t>
            </a:r>
            <a:r>
              <a:rPr sz="1800" b="1" dirty="0">
                <a:solidFill>
                  <a:srgbClr val="FFC000"/>
                </a:solidFill>
                <a:latin typeface="Arial"/>
                <a:cs typeface="Arial"/>
              </a:rPr>
              <a:t>o</a:t>
            </a:r>
            <a:r>
              <a:rPr sz="1800" b="1" spc="-5" dirty="0">
                <a:solidFill>
                  <a:srgbClr val="FFC000"/>
                </a:solidFill>
                <a:latin typeface="Arial"/>
                <a:cs typeface="Arial"/>
              </a:rPr>
              <a:t>r</a:t>
            </a:r>
            <a:r>
              <a:rPr sz="1800" b="1" dirty="0">
                <a:solidFill>
                  <a:srgbClr val="FFC000"/>
                </a:solidFill>
                <a:latin typeface="Arial"/>
                <a:cs typeface="Arial"/>
              </a:rPr>
              <a:t>i</a:t>
            </a:r>
            <a:r>
              <a:rPr sz="1800" b="1" spc="-5" dirty="0">
                <a:solidFill>
                  <a:srgbClr val="FFC000"/>
                </a:solidFill>
                <a:latin typeface="Arial"/>
                <a:cs typeface="Arial"/>
              </a:rPr>
              <a:t>a</a:t>
            </a:r>
            <a:r>
              <a:rPr sz="1800" b="1" dirty="0">
                <a:solidFill>
                  <a:srgbClr val="FFC000"/>
                </a:solidFill>
                <a:latin typeface="Arial"/>
                <a:cs typeface="Arial"/>
              </a:rPr>
              <a:t>l</a:t>
            </a:r>
            <a:endParaRPr sz="1800" dirty="0">
              <a:solidFill>
                <a:srgbClr val="FFC000"/>
              </a:solidFill>
              <a:latin typeface="Arial"/>
              <a:cs typeface="Arial"/>
            </a:endParaRPr>
          </a:p>
          <a:p>
            <a:pPr marL="86995" marR="1648460">
              <a:lnSpc>
                <a:spcPct val="100000"/>
              </a:lnSpc>
              <a:spcBef>
                <a:spcPts val="10"/>
              </a:spcBef>
            </a:pPr>
            <a:r>
              <a:rPr sz="1800" b="1" spc="-5" dirty="0">
                <a:solidFill>
                  <a:srgbClr val="FFC000"/>
                </a:solidFill>
                <a:latin typeface="Arial"/>
                <a:cs typeface="Arial"/>
              </a:rPr>
              <a:t>J</a:t>
            </a:r>
            <a:r>
              <a:rPr sz="1800" b="1" dirty="0">
                <a:solidFill>
                  <a:srgbClr val="FFC000"/>
                </a:solidFill>
                <a:latin typeface="Arial"/>
                <a:cs typeface="Arial"/>
              </a:rPr>
              <a:t>o</a:t>
            </a:r>
            <a:r>
              <a:rPr sz="1800" b="1" spc="-5" dirty="0">
                <a:solidFill>
                  <a:srgbClr val="FFC000"/>
                </a:solidFill>
                <a:latin typeface="Arial"/>
                <a:cs typeface="Arial"/>
              </a:rPr>
              <a:t>r</a:t>
            </a:r>
            <a:r>
              <a:rPr sz="1800" b="1" dirty="0">
                <a:solidFill>
                  <a:srgbClr val="FFC000"/>
                </a:solidFill>
                <a:latin typeface="Arial"/>
                <a:cs typeface="Arial"/>
              </a:rPr>
              <a:t>ge</a:t>
            </a:r>
            <a:r>
              <a:rPr sz="1800" b="1" spc="-5" dirty="0">
                <a:solidFill>
                  <a:srgbClr val="FFC000"/>
                </a:solidFill>
                <a:latin typeface="Arial"/>
                <a:cs typeface="Arial"/>
              </a:rPr>
              <a:t> R</a:t>
            </a:r>
            <a:r>
              <a:rPr sz="1800" b="1" dirty="0">
                <a:solidFill>
                  <a:srgbClr val="FFC000"/>
                </a:solidFill>
                <a:latin typeface="Arial"/>
                <a:cs typeface="Arial"/>
              </a:rPr>
              <a:t>.</a:t>
            </a:r>
            <a:r>
              <a:rPr sz="1800" b="1" spc="5" dirty="0">
                <a:solidFill>
                  <a:srgbClr val="FFC000"/>
                </a:solidFill>
                <a:latin typeface="Arial"/>
                <a:cs typeface="Arial"/>
              </a:rPr>
              <a:t> </a:t>
            </a:r>
            <a:r>
              <a:rPr sz="1800" b="1" spc="-5" dirty="0">
                <a:solidFill>
                  <a:srgbClr val="FFC000"/>
                </a:solidFill>
                <a:latin typeface="Arial"/>
                <a:cs typeface="Arial"/>
              </a:rPr>
              <a:t>Barr</a:t>
            </a:r>
            <a:r>
              <a:rPr sz="1800" b="1" spc="15" dirty="0">
                <a:solidFill>
                  <a:srgbClr val="FFC000"/>
                </a:solidFill>
                <a:latin typeface="Arial"/>
                <a:cs typeface="Arial"/>
              </a:rPr>
              <a:t>i</a:t>
            </a:r>
            <a:r>
              <a:rPr sz="1800" b="1" dirty="0">
                <a:solidFill>
                  <a:srgbClr val="FFC000"/>
                </a:solidFill>
                <a:latin typeface="Arial"/>
                <a:cs typeface="Arial"/>
              </a:rPr>
              <a:t>o,</a:t>
            </a:r>
            <a:r>
              <a:rPr sz="1800" b="1" spc="5" dirty="0">
                <a:solidFill>
                  <a:srgbClr val="FFC000"/>
                </a:solidFill>
                <a:latin typeface="Arial"/>
                <a:cs typeface="Arial"/>
              </a:rPr>
              <a:t> </a:t>
            </a:r>
            <a:r>
              <a:rPr sz="1800" b="1" dirty="0">
                <a:solidFill>
                  <a:srgbClr val="FFC000"/>
                </a:solidFill>
                <a:latin typeface="Arial"/>
                <a:cs typeface="Arial"/>
              </a:rPr>
              <a:t>E</a:t>
            </a:r>
            <a:r>
              <a:rPr sz="1800" b="1" spc="-10" dirty="0">
                <a:solidFill>
                  <a:srgbClr val="FFC000"/>
                </a:solidFill>
                <a:latin typeface="Arial"/>
                <a:cs typeface="Arial"/>
              </a:rPr>
              <a:t>d</a:t>
            </a:r>
            <a:r>
              <a:rPr sz="1800" b="1" dirty="0">
                <a:solidFill>
                  <a:srgbClr val="FFC000"/>
                </a:solidFill>
                <a:latin typeface="Arial"/>
                <a:cs typeface="Arial"/>
              </a:rPr>
              <a:t>ito</a:t>
            </a:r>
            <a:r>
              <a:rPr sz="1800" b="1" spc="-5" dirty="0">
                <a:solidFill>
                  <a:srgbClr val="FFC000"/>
                </a:solidFill>
                <a:latin typeface="Arial"/>
                <a:cs typeface="Arial"/>
              </a:rPr>
              <a:t>r</a:t>
            </a:r>
            <a:r>
              <a:rPr sz="1800" b="1" dirty="0">
                <a:solidFill>
                  <a:srgbClr val="FFC000"/>
                </a:solidFill>
                <a:latin typeface="Arial"/>
                <a:cs typeface="Arial"/>
              </a:rPr>
              <a:t>-in-</a:t>
            </a:r>
            <a:r>
              <a:rPr sz="1800" b="1" spc="-15" dirty="0">
                <a:solidFill>
                  <a:srgbClr val="FFC000"/>
                </a:solidFill>
                <a:latin typeface="Arial"/>
                <a:cs typeface="Arial"/>
              </a:rPr>
              <a:t>C</a:t>
            </a:r>
            <a:r>
              <a:rPr sz="1800" b="1" dirty="0">
                <a:solidFill>
                  <a:srgbClr val="FFC000"/>
                </a:solidFill>
                <a:latin typeface="Arial"/>
                <a:cs typeface="Arial"/>
              </a:rPr>
              <a:t>hi</a:t>
            </a:r>
            <a:r>
              <a:rPr sz="1800" b="1" spc="-5" dirty="0">
                <a:solidFill>
                  <a:srgbClr val="FFC000"/>
                </a:solidFill>
                <a:latin typeface="Arial"/>
                <a:cs typeface="Arial"/>
              </a:rPr>
              <a:t>e</a:t>
            </a:r>
            <a:r>
              <a:rPr sz="1800" b="1" dirty="0">
                <a:solidFill>
                  <a:srgbClr val="FFC000"/>
                </a:solidFill>
                <a:latin typeface="Arial"/>
                <a:cs typeface="Arial"/>
              </a:rPr>
              <a:t>f,</a:t>
            </a:r>
            <a:r>
              <a:rPr sz="1800" b="1" spc="5" dirty="0">
                <a:solidFill>
                  <a:srgbClr val="FFC000"/>
                </a:solidFill>
                <a:latin typeface="Arial"/>
                <a:cs typeface="Arial"/>
              </a:rPr>
              <a:t> </a:t>
            </a:r>
            <a:r>
              <a:rPr sz="1800" b="1" u="heavy" dirty="0">
                <a:solidFill>
                  <a:srgbClr val="FFC000"/>
                </a:solidFill>
                <a:latin typeface="Arial"/>
                <a:cs typeface="Arial"/>
              </a:rPr>
              <a:t>M</a:t>
            </a:r>
            <a:r>
              <a:rPr sz="1800" b="1" u="heavy" spc="-10" dirty="0">
                <a:solidFill>
                  <a:srgbClr val="FFC000"/>
                </a:solidFill>
                <a:latin typeface="Arial"/>
                <a:cs typeface="Arial"/>
              </a:rPr>
              <a:t>o</a:t>
            </a:r>
            <a:r>
              <a:rPr sz="1800" b="1" u="heavy" dirty="0">
                <a:solidFill>
                  <a:srgbClr val="FFC000"/>
                </a:solidFill>
                <a:latin typeface="Arial"/>
                <a:cs typeface="Arial"/>
              </a:rPr>
              <a:t>l</a:t>
            </a:r>
            <a:r>
              <a:rPr sz="1800" b="1" u="heavy" spc="-5" dirty="0">
                <a:solidFill>
                  <a:srgbClr val="FFC000"/>
                </a:solidFill>
                <a:latin typeface="Arial"/>
                <a:cs typeface="Arial"/>
              </a:rPr>
              <a:t>ec</a:t>
            </a:r>
            <a:r>
              <a:rPr sz="1800" b="1" u="heavy" dirty="0">
                <a:solidFill>
                  <a:srgbClr val="FFC000"/>
                </a:solidFill>
                <a:latin typeface="Arial"/>
                <a:cs typeface="Arial"/>
              </a:rPr>
              <a:t>ul</a:t>
            </a:r>
            <a:r>
              <a:rPr sz="1800" b="1" u="heavy" spc="-5" dirty="0">
                <a:solidFill>
                  <a:srgbClr val="FFC000"/>
                </a:solidFill>
                <a:latin typeface="Arial"/>
                <a:cs typeface="Arial"/>
              </a:rPr>
              <a:t>a</a:t>
            </a:r>
            <a:r>
              <a:rPr sz="1800" b="1" u="heavy" dirty="0">
                <a:solidFill>
                  <a:srgbClr val="FFC000"/>
                </a:solidFill>
                <a:latin typeface="Arial"/>
                <a:cs typeface="Arial"/>
              </a:rPr>
              <a:t>r</a:t>
            </a:r>
            <a:r>
              <a:rPr sz="1800" b="1" u="heavy" spc="-5" dirty="0">
                <a:solidFill>
                  <a:srgbClr val="FFC000"/>
                </a:solidFill>
                <a:latin typeface="Arial"/>
                <a:cs typeface="Arial"/>
              </a:rPr>
              <a:t> </a:t>
            </a:r>
            <a:r>
              <a:rPr sz="1800" b="1" u="heavy" dirty="0">
                <a:solidFill>
                  <a:srgbClr val="FFC000"/>
                </a:solidFill>
                <a:latin typeface="Arial"/>
                <a:cs typeface="Arial"/>
              </a:rPr>
              <a:t>I</a:t>
            </a:r>
            <a:r>
              <a:rPr sz="1800" b="1" u="heavy" spc="-5" dirty="0">
                <a:solidFill>
                  <a:srgbClr val="FFC000"/>
                </a:solidFill>
                <a:latin typeface="Arial"/>
                <a:cs typeface="Arial"/>
              </a:rPr>
              <a:t>ma</a:t>
            </a:r>
            <a:r>
              <a:rPr sz="1800" b="1" u="heavy" dirty="0">
                <a:solidFill>
                  <a:srgbClr val="FFC000"/>
                </a:solidFill>
                <a:latin typeface="Arial"/>
                <a:cs typeface="Arial"/>
              </a:rPr>
              <a:t>ging</a:t>
            </a:r>
            <a:r>
              <a:rPr sz="1800" b="1" u="heavy" spc="5" dirty="0">
                <a:solidFill>
                  <a:srgbClr val="FFC000"/>
                </a:solidFill>
                <a:latin typeface="Arial"/>
                <a:cs typeface="Arial"/>
              </a:rPr>
              <a:t> </a:t>
            </a:r>
            <a:r>
              <a:rPr sz="1800" b="1" u="heavy" spc="-5" dirty="0">
                <a:solidFill>
                  <a:srgbClr val="FFC000"/>
                </a:solidFill>
                <a:latin typeface="Arial"/>
                <a:cs typeface="Arial"/>
              </a:rPr>
              <a:t>a</a:t>
            </a:r>
            <a:r>
              <a:rPr sz="1800" b="1" u="heavy" spc="-10" dirty="0">
                <a:solidFill>
                  <a:srgbClr val="FFC000"/>
                </a:solidFill>
                <a:latin typeface="Arial"/>
                <a:cs typeface="Arial"/>
              </a:rPr>
              <a:t>n</a:t>
            </a:r>
            <a:r>
              <a:rPr sz="1800" b="1" u="heavy" dirty="0">
                <a:solidFill>
                  <a:srgbClr val="FFC000"/>
                </a:solidFill>
                <a:latin typeface="Arial"/>
                <a:cs typeface="Arial"/>
              </a:rPr>
              <a:t>d</a:t>
            </a:r>
            <a:r>
              <a:rPr sz="1800" b="1" u="heavy" spc="-5" dirty="0">
                <a:solidFill>
                  <a:srgbClr val="FFC000"/>
                </a:solidFill>
                <a:latin typeface="Arial"/>
                <a:cs typeface="Arial"/>
              </a:rPr>
              <a:t> B</a:t>
            </a:r>
            <a:r>
              <a:rPr sz="1800" b="1" u="heavy" dirty="0">
                <a:solidFill>
                  <a:srgbClr val="FFC000"/>
                </a:solidFill>
                <a:latin typeface="Arial"/>
                <a:cs typeface="Arial"/>
              </a:rPr>
              <a:t>iol</a:t>
            </a:r>
            <a:r>
              <a:rPr sz="1800" b="1" u="heavy" spc="-10" dirty="0">
                <a:solidFill>
                  <a:srgbClr val="FFC000"/>
                </a:solidFill>
                <a:latin typeface="Arial"/>
                <a:cs typeface="Arial"/>
              </a:rPr>
              <a:t>o</a:t>
            </a:r>
            <a:r>
              <a:rPr sz="1800" b="1" u="heavy" dirty="0">
                <a:solidFill>
                  <a:srgbClr val="FFC000"/>
                </a:solidFill>
                <a:latin typeface="Arial"/>
                <a:cs typeface="Arial"/>
              </a:rPr>
              <a:t>gy</a:t>
            </a:r>
            <a:r>
              <a:rPr sz="1800" b="1" dirty="0">
                <a:solidFill>
                  <a:srgbClr val="FFC000"/>
                </a:solidFill>
                <a:latin typeface="Arial"/>
                <a:cs typeface="Arial"/>
              </a:rPr>
              <a:t> (p</a:t>
            </a:r>
            <a:r>
              <a:rPr sz="1800" b="1" spc="-5" dirty="0">
                <a:solidFill>
                  <a:srgbClr val="FFC000"/>
                </a:solidFill>
                <a:latin typeface="Arial"/>
                <a:cs typeface="Arial"/>
              </a:rPr>
              <a:t>ee</a:t>
            </a:r>
            <a:r>
              <a:rPr sz="1800" b="1" dirty="0">
                <a:solidFill>
                  <a:srgbClr val="FFC000"/>
                </a:solidFill>
                <a:latin typeface="Arial"/>
                <a:cs typeface="Arial"/>
              </a:rPr>
              <a:t>r</a:t>
            </a:r>
            <a:r>
              <a:rPr sz="1800" b="1" spc="-5" dirty="0">
                <a:solidFill>
                  <a:srgbClr val="FFC000"/>
                </a:solidFill>
                <a:latin typeface="Arial"/>
                <a:cs typeface="Arial"/>
              </a:rPr>
              <a:t> r</a:t>
            </a:r>
            <a:r>
              <a:rPr sz="1800" b="1" spc="15" dirty="0">
                <a:solidFill>
                  <a:srgbClr val="FFC000"/>
                </a:solidFill>
                <a:latin typeface="Arial"/>
                <a:cs typeface="Arial"/>
              </a:rPr>
              <a:t>e</a:t>
            </a:r>
            <a:r>
              <a:rPr sz="1800" b="1" spc="-30" dirty="0">
                <a:solidFill>
                  <a:srgbClr val="FFC000"/>
                </a:solidFill>
                <a:latin typeface="Arial"/>
                <a:cs typeface="Arial"/>
              </a:rPr>
              <a:t>v</a:t>
            </a:r>
            <a:r>
              <a:rPr sz="1800" b="1" dirty="0">
                <a:solidFill>
                  <a:srgbClr val="FFC000"/>
                </a:solidFill>
                <a:latin typeface="Arial"/>
                <a:cs typeface="Arial"/>
              </a:rPr>
              <a:t>i</a:t>
            </a:r>
            <a:r>
              <a:rPr sz="1800" b="1" spc="-20" dirty="0">
                <a:solidFill>
                  <a:srgbClr val="FFC000"/>
                </a:solidFill>
                <a:latin typeface="Arial"/>
                <a:cs typeface="Arial"/>
              </a:rPr>
              <a:t>e</a:t>
            </a:r>
            <a:r>
              <a:rPr sz="1800" b="1" spc="35" dirty="0">
                <a:solidFill>
                  <a:srgbClr val="FFC000"/>
                </a:solidFill>
                <a:latin typeface="Arial"/>
                <a:cs typeface="Arial"/>
              </a:rPr>
              <a:t>w</a:t>
            </a:r>
            <a:r>
              <a:rPr sz="1800" b="1" spc="-20" dirty="0">
                <a:solidFill>
                  <a:srgbClr val="FFC000"/>
                </a:solidFill>
                <a:latin typeface="Arial"/>
                <a:cs typeface="Arial"/>
              </a:rPr>
              <a:t>e</a:t>
            </a:r>
            <a:r>
              <a:rPr sz="1800" b="1" dirty="0">
                <a:solidFill>
                  <a:srgbClr val="FFC000"/>
                </a:solidFill>
                <a:latin typeface="Arial"/>
                <a:cs typeface="Arial"/>
              </a:rPr>
              <a:t>d</a:t>
            </a:r>
            <a:r>
              <a:rPr sz="1800" b="1" spc="5" dirty="0">
                <a:solidFill>
                  <a:srgbClr val="FFC000"/>
                </a:solidFill>
                <a:latin typeface="Arial"/>
                <a:cs typeface="Arial"/>
              </a:rPr>
              <a:t> </a:t>
            </a:r>
            <a:r>
              <a:rPr sz="1800" b="1" spc="-5" dirty="0">
                <a:solidFill>
                  <a:srgbClr val="FFC000"/>
                </a:solidFill>
                <a:latin typeface="Arial"/>
                <a:cs typeface="Arial"/>
              </a:rPr>
              <a:t>sc</a:t>
            </a:r>
            <a:r>
              <a:rPr sz="1800" b="1" dirty="0">
                <a:solidFill>
                  <a:srgbClr val="FFC000"/>
                </a:solidFill>
                <a:latin typeface="Arial"/>
                <a:cs typeface="Arial"/>
              </a:rPr>
              <a:t>i</a:t>
            </a:r>
            <a:r>
              <a:rPr sz="1800" b="1" spc="-5" dirty="0">
                <a:solidFill>
                  <a:srgbClr val="FFC000"/>
                </a:solidFill>
                <a:latin typeface="Arial"/>
                <a:cs typeface="Arial"/>
              </a:rPr>
              <a:t>e</a:t>
            </a:r>
            <a:r>
              <a:rPr sz="1800" b="1" dirty="0">
                <a:solidFill>
                  <a:srgbClr val="FFC000"/>
                </a:solidFill>
                <a:latin typeface="Arial"/>
                <a:cs typeface="Arial"/>
              </a:rPr>
              <a:t>ntific</a:t>
            </a:r>
            <a:r>
              <a:rPr sz="1800" b="1" spc="-5" dirty="0">
                <a:solidFill>
                  <a:srgbClr val="FFC000"/>
                </a:solidFill>
                <a:latin typeface="Arial"/>
                <a:cs typeface="Arial"/>
              </a:rPr>
              <a:t> </a:t>
            </a:r>
            <a:r>
              <a:rPr sz="1800" b="1" spc="-10" dirty="0">
                <a:solidFill>
                  <a:srgbClr val="FFC000"/>
                </a:solidFill>
                <a:latin typeface="Arial"/>
                <a:cs typeface="Arial"/>
              </a:rPr>
              <a:t>jo</a:t>
            </a:r>
            <a:r>
              <a:rPr sz="1800" b="1" dirty="0">
                <a:solidFill>
                  <a:srgbClr val="FFC000"/>
                </a:solidFill>
                <a:latin typeface="Arial"/>
                <a:cs typeface="Arial"/>
              </a:rPr>
              <a:t>u</a:t>
            </a:r>
            <a:r>
              <a:rPr sz="1800" b="1" spc="-5" dirty="0">
                <a:solidFill>
                  <a:srgbClr val="FFC000"/>
                </a:solidFill>
                <a:latin typeface="Arial"/>
                <a:cs typeface="Arial"/>
              </a:rPr>
              <a:t>r</a:t>
            </a:r>
            <a:r>
              <a:rPr sz="1800" b="1" dirty="0">
                <a:solidFill>
                  <a:srgbClr val="FFC000"/>
                </a:solidFill>
                <a:latin typeface="Arial"/>
                <a:cs typeface="Arial"/>
              </a:rPr>
              <a:t>n</a:t>
            </a:r>
            <a:r>
              <a:rPr sz="1800" b="1" spc="-5" dirty="0">
                <a:solidFill>
                  <a:srgbClr val="FFC000"/>
                </a:solidFill>
                <a:latin typeface="Arial"/>
                <a:cs typeface="Arial"/>
              </a:rPr>
              <a:t>a</a:t>
            </a:r>
            <a:r>
              <a:rPr sz="1800" b="1" dirty="0">
                <a:solidFill>
                  <a:srgbClr val="FFC000"/>
                </a:solidFill>
                <a:latin typeface="Arial"/>
                <a:cs typeface="Arial"/>
              </a:rPr>
              <a:t>l),</a:t>
            </a:r>
            <a:r>
              <a:rPr sz="1800" b="1" spc="15" dirty="0">
                <a:solidFill>
                  <a:srgbClr val="FFC000"/>
                </a:solidFill>
                <a:latin typeface="Arial"/>
                <a:cs typeface="Arial"/>
              </a:rPr>
              <a:t> </a:t>
            </a:r>
            <a:r>
              <a:rPr sz="1800" b="1" spc="-40" dirty="0">
                <a:solidFill>
                  <a:srgbClr val="FFC000"/>
                </a:solidFill>
                <a:latin typeface="Arial"/>
                <a:cs typeface="Arial"/>
              </a:rPr>
              <a:t>A</a:t>
            </a:r>
            <a:r>
              <a:rPr sz="1800" b="1" dirty="0">
                <a:solidFill>
                  <a:srgbClr val="FFC000"/>
                </a:solidFill>
                <a:latin typeface="Arial"/>
                <a:cs typeface="Arial"/>
              </a:rPr>
              <a:t>p</a:t>
            </a:r>
            <a:r>
              <a:rPr sz="1800" b="1" spc="-5" dirty="0">
                <a:solidFill>
                  <a:srgbClr val="FFC000"/>
                </a:solidFill>
                <a:latin typeface="Arial"/>
                <a:cs typeface="Arial"/>
              </a:rPr>
              <a:t>r</a:t>
            </a:r>
            <a:r>
              <a:rPr sz="1800" b="1" dirty="0">
                <a:solidFill>
                  <a:srgbClr val="FFC000"/>
                </a:solidFill>
                <a:latin typeface="Arial"/>
                <a:cs typeface="Arial"/>
              </a:rPr>
              <a:t>il</a:t>
            </a:r>
            <a:r>
              <a:rPr sz="1800" b="1" spc="5" dirty="0">
                <a:solidFill>
                  <a:srgbClr val="FFC000"/>
                </a:solidFill>
                <a:latin typeface="Arial"/>
                <a:cs typeface="Arial"/>
              </a:rPr>
              <a:t> 2</a:t>
            </a:r>
            <a:r>
              <a:rPr sz="1800" b="1" spc="-5" dirty="0">
                <a:solidFill>
                  <a:srgbClr val="FFC000"/>
                </a:solidFill>
                <a:latin typeface="Arial"/>
                <a:cs typeface="Arial"/>
              </a:rPr>
              <a:t>8</a:t>
            </a:r>
            <a:r>
              <a:rPr sz="1800" b="1" dirty="0">
                <a:solidFill>
                  <a:srgbClr val="FFC000"/>
                </a:solidFill>
                <a:latin typeface="Arial"/>
                <a:cs typeface="Arial"/>
              </a:rPr>
              <a:t>,</a:t>
            </a:r>
            <a:r>
              <a:rPr sz="1800" b="1" spc="5" dirty="0">
                <a:solidFill>
                  <a:srgbClr val="FFC000"/>
                </a:solidFill>
                <a:latin typeface="Arial"/>
                <a:cs typeface="Arial"/>
              </a:rPr>
              <a:t> </a:t>
            </a:r>
            <a:r>
              <a:rPr sz="1800" b="1" spc="-5" dirty="0">
                <a:solidFill>
                  <a:srgbClr val="FFC000"/>
                </a:solidFill>
                <a:latin typeface="Arial"/>
                <a:cs typeface="Arial"/>
              </a:rPr>
              <a:t>200</a:t>
            </a:r>
            <a:r>
              <a:rPr sz="1800" b="1" dirty="0">
                <a:solidFill>
                  <a:srgbClr val="FFC000"/>
                </a:solidFill>
                <a:latin typeface="Arial"/>
                <a:cs typeface="Arial"/>
              </a:rPr>
              <a:t>9</a:t>
            </a:r>
            <a:endParaRPr sz="1800" dirty="0">
              <a:solidFill>
                <a:srgbClr val="FFC000"/>
              </a:solidFill>
              <a:latin typeface="Arial"/>
              <a:cs typeface="Arial"/>
            </a:endParaRPr>
          </a:p>
          <a:p>
            <a:pPr marL="12700" marR="439420">
              <a:lnSpc>
                <a:spcPct val="100000"/>
              </a:lnSpc>
              <a:spcBef>
                <a:spcPts val="204"/>
              </a:spcBef>
            </a:pPr>
            <a:r>
              <a:rPr sz="1700" b="1" dirty="0">
                <a:solidFill>
                  <a:schemeClr val="bg2">
                    <a:lumMod val="20000"/>
                    <a:lumOff val="80000"/>
                  </a:schemeClr>
                </a:solidFill>
                <a:latin typeface="Arial"/>
                <a:cs typeface="Arial"/>
              </a:rPr>
              <a:t>“I</a:t>
            </a:r>
            <a:r>
              <a:rPr sz="1700" b="1" spc="-1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am</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qu</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ce</a:t>
            </a:r>
            <a:r>
              <a:rPr sz="1700" b="1" spc="10" dirty="0">
                <a:solidFill>
                  <a:schemeClr val="bg2">
                    <a:lumMod val="20000"/>
                    <a:lumOff val="80000"/>
                  </a:schemeClr>
                </a:solidFill>
                <a:latin typeface="Arial"/>
                <a:cs typeface="Arial"/>
              </a:rPr>
              <a:t>r</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hat</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ost of</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us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a:t>
            </a:r>
            <a:r>
              <a:rPr sz="1700" b="1" spc="10" dirty="0">
                <a:solidFill>
                  <a:schemeClr val="bg2">
                    <a:lumMod val="20000"/>
                    <a:lumOff val="80000"/>
                  </a:schemeClr>
                </a:solidFill>
                <a:latin typeface="Arial"/>
                <a:cs typeface="Arial"/>
              </a:rPr>
              <a:t>a</a:t>
            </a:r>
            <a:r>
              <a:rPr sz="1700" b="1" spc="-25" dirty="0">
                <a:solidFill>
                  <a:schemeClr val="bg2">
                    <a:lumMod val="20000"/>
                    <a:lumOff val="80000"/>
                  </a:schemeClr>
                </a:solidFill>
                <a:latin typeface="Arial"/>
                <a:cs typeface="Arial"/>
              </a:rPr>
              <a:t>v</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been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one</a:t>
            </a:r>
            <a:r>
              <a:rPr sz="1700" b="1" spc="-30" dirty="0">
                <a:solidFill>
                  <a:schemeClr val="bg2">
                    <a:lumMod val="20000"/>
                    <a:lumOff val="80000"/>
                  </a:schemeClr>
                </a:solidFill>
                <a:latin typeface="Arial"/>
                <a:cs typeface="Arial"/>
              </a:rPr>
              <a:t> </a:t>
            </a:r>
            <a:r>
              <a:rPr sz="1700" b="1" spc="50" dirty="0">
                <a:solidFill>
                  <a:schemeClr val="bg2">
                    <a:lumMod val="20000"/>
                    <a:lumOff val="80000"/>
                  </a:schemeClr>
                </a:solidFill>
                <a:latin typeface="Arial"/>
                <a:cs typeface="Arial"/>
              </a:rPr>
              <a:t>w</a:t>
            </a:r>
            <a:r>
              <a:rPr sz="1700" b="1" dirty="0">
                <a:solidFill>
                  <a:schemeClr val="bg2">
                    <a:lumMod val="20000"/>
                    <a:lumOff val="80000"/>
                  </a:schemeClr>
                </a:solidFill>
                <a:latin typeface="Arial"/>
                <a:cs typeface="Arial"/>
              </a:rPr>
              <a:t>ay</a:t>
            </a:r>
            <a:r>
              <a:rPr sz="1700" b="1" spc="-2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ano</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exposed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concept</a:t>
            </a:r>
            <a:r>
              <a:rPr sz="1700" b="1" spc="-25"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and</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a:t>
            </a:r>
            <a:r>
              <a:rPr sz="1700" b="1" spc="-15" dirty="0">
                <a:solidFill>
                  <a:schemeClr val="bg2">
                    <a:lumMod val="20000"/>
                    <a:lumOff val="80000"/>
                  </a:schemeClr>
                </a:solidFill>
                <a:latin typeface="Arial"/>
                <a:cs typeface="Arial"/>
              </a:rPr>
              <a:t>e</a:t>
            </a:r>
            <a:r>
              <a:rPr sz="1700" b="1" dirty="0">
                <a:solidFill>
                  <a:schemeClr val="bg2">
                    <a:lumMod val="20000"/>
                    <a:lumOff val="80000"/>
                  </a:schemeClr>
                </a:solidFill>
                <a:latin typeface="Arial"/>
                <a:cs typeface="Arial"/>
              </a:rPr>
              <a:t>qu</a:t>
            </a:r>
            <a:r>
              <a:rPr sz="1700" b="1" spc="-15" dirty="0">
                <a:solidFill>
                  <a:schemeClr val="bg2">
                    <a:lumMod val="20000"/>
                    <a:lumOff val="80000"/>
                  </a:schemeClr>
                </a:solidFill>
                <a:latin typeface="Arial"/>
                <a:cs typeface="Arial"/>
              </a:rPr>
              <a:t>e</a:t>
            </a:r>
            <a:r>
              <a:rPr sz="1700" b="1" dirty="0">
                <a:solidFill>
                  <a:schemeClr val="bg2">
                    <a:lumMod val="20000"/>
                    <a:lumOff val="80000"/>
                  </a:schemeClr>
                </a:solidFill>
                <a:latin typeface="Arial"/>
                <a:cs typeface="Arial"/>
              </a:rPr>
              <a:t>nces)</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of</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consensus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sc</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ence</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f</a:t>
            </a:r>
            <a:r>
              <a:rPr sz="1700" b="1" dirty="0">
                <a:solidFill>
                  <a:schemeClr val="bg2">
                    <a:lumMod val="20000"/>
                    <a:lumOff val="80000"/>
                  </a:schemeClr>
                </a:solidFill>
                <a:latin typeface="Arial"/>
                <a:cs typeface="Arial"/>
              </a:rPr>
              <a:t>ac</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 s</a:t>
            </a:r>
            <a:r>
              <a:rPr sz="1700" b="1" spc="10"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en</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f</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 </a:t>
            </a:r>
            <a:r>
              <a:rPr sz="1700" b="1" spc="-5" dirty="0">
                <a:solidFill>
                  <a:schemeClr val="bg2">
                    <a:lumMod val="20000"/>
                    <a:lumOff val="80000"/>
                  </a:schemeClr>
                </a:solidFill>
                <a:latin typeface="Arial"/>
                <a:cs typeface="Arial"/>
              </a:rPr>
              <a:t>r</a:t>
            </a:r>
            <a:r>
              <a:rPr sz="1700" b="1" spc="20" dirty="0">
                <a:solidFill>
                  <a:schemeClr val="bg2">
                    <a:lumMod val="20000"/>
                    <a:lumOff val="80000"/>
                  </a:schemeClr>
                </a:solidFill>
                <a:latin typeface="Arial"/>
                <a:cs typeface="Arial"/>
              </a:rPr>
              <a:t>e</a:t>
            </a:r>
            <a:r>
              <a:rPr sz="1700" b="1" spc="-25" dirty="0">
                <a:solidFill>
                  <a:schemeClr val="bg2">
                    <a:lumMod val="20000"/>
                    <a:lumOff val="80000"/>
                  </a:schemeClr>
                </a:solidFill>
                <a:latin typeface="Arial"/>
                <a:cs typeface="Arial"/>
              </a:rPr>
              <a:t>v</a:t>
            </a:r>
            <a:r>
              <a:rPr sz="1700" b="1" spc="-10" dirty="0">
                <a:solidFill>
                  <a:schemeClr val="bg2">
                    <a:lumMod val="20000"/>
                    <a:lumOff val="80000"/>
                  </a:schemeClr>
                </a:solidFill>
                <a:latin typeface="Arial"/>
                <a:cs typeface="Arial"/>
              </a:rPr>
              <a:t>i</a:t>
            </a:r>
            <a:r>
              <a:rPr sz="1700" b="1" spc="-15" dirty="0">
                <a:solidFill>
                  <a:schemeClr val="bg2">
                    <a:lumMod val="20000"/>
                    <a:lumOff val="80000"/>
                  </a:schemeClr>
                </a:solidFill>
                <a:latin typeface="Arial"/>
                <a:cs typeface="Arial"/>
              </a:rPr>
              <a:t>e</a:t>
            </a:r>
            <a:r>
              <a:rPr sz="1700" b="1" spc="40" dirty="0">
                <a:solidFill>
                  <a:schemeClr val="bg2">
                    <a:lumMod val="20000"/>
                    <a:lumOff val="80000"/>
                  </a:schemeClr>
                </a:solidFill>
                <a:latin typeface="Arial"/>
                <a:cs typeface="Arial"/>
              </a:rPr>
              <a:t>w</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of</a:t>
            </a:r>
            <a:r>
              <a:rPr sz="1700" b="1" spc="-10" dirty="0">
                <a:solidFill>
                  <a:schemeClr val="bg2">
                    <a:lumMod val="20000"/>
                    <a:lumOff val="80000"/>
                  </a:schemeClr>
                </a:solidFill>
                <a:latin typeface="Arial"/>
                <a:cs typeface="Arial"/>
              </a:rPr>
              <a:t> j</a:t>
            </a:r>
            <a:r>
              <a:rPr sz="1700" b="1" dirty="0">
                <a:solidFill>
                  <a:schemeClr val="bg2">
                    <a:lumMod val="20000"/>
                    <a:lumOff val="80000"/>
                  </a:schemeClr>
                </a:solidFill>
                <a:latin typeface="Arial"/>
                <a:cs typeface="Arial"/>
              </a:rPr>
              <a:t>ou</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nal</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rt</a:t>
            </a:r>
            <a:r>
              <a:rPr sz="1700" b="1" spc="-10" dirty="0">
                <a:solidFill>
                  <a:schemeClr val="bg2">
                    <a:lumMod val="20000"/>
                    <a:lumOff val="80000"/>
                  </a:schemeClr>
                </a:solidFill>
                <a:latin typeface="Arial"/>
                <a:cs typeface="Arial"/>
              </a:rPr>
              <a:t>i</a:t>
            </a:r>
            <a:r>
              <a:rPr sz="1700" b="1" spc="10"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es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g</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ant</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app</a:t>
            </a:r>
            <a:r>
              <a:rPr sz="1700" b="1" spc="-10" dirty="0">
                <a:solidFill>
                  <a:schemeClr val="bg2">
                    <a:lumMod val="20000"/>
                    <a:lumOff val="80000"/>
                  </a:schemeClr>
                </a:solidFill>
                <a:latin typeface="Arial"/>
                <a:cs typeface="Arial"/>
              </a:rPr>
              <a:t>li</a:t>
            </a:r>
            <a:r>
              <a:rPr sz="1700" b="1"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ons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t>
            </a:r>
            <a:r>
              <a:rPr sz="1700" b="1" spc="-5"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spc="-15" dirty="0">
                <a:solidFill>
                  <a:schemeClr val="bg2">
                    <a:lumMod val="20000"/>
                    <a:lumOff val="80000"/>
                  </a:schemeClr>
                </a:solidFill>
                <a:latin typeface="Arial"/>
                <a:cs typeface="Arial"/>
              </a:rPr>
              <a:t>y</a:t>
            </a:r>
            <a:r>
              <a:rPr sz="1700" b="1" dirty="0">
                <a:solidFill>
                  <a:schemeClr val="bg2">
                    <a:lumMod val="20000"/>
                    <a:lumOff val="80000"/>
                  </a:schemeClr>
                </a:solidFill>
                <a:latin typeface="Arial"/>
                <a:cs typeface="Arial"/>
              </a:rPr>
              <a:t>p</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a</a:t>
            </a:r>
            <a:r>
              <a:rPr sz="1700" b="1" spc="-10" dirty="0">
                <a:solidFill>
                  <a:schemeClr val="bg2">
                    <a:lumMod val="20000"/>
                    <a:lumOff val="80000"/>
                  </a:schemeClr>
                </a:solidFill>
                <a:latin typeface="Arial"/>
                <a:cs typeface="Arial"/>
              </a:rPr>
              <a:t>l</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y</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ed</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a</a:t>
            </a:r>
            <a:r>
              <a:rPr sz="1700" b="1" dirty="0">
                <a:solidFill>
                  <a:schemeClr val="bg2">
                    <a:lumMod val="20000"/>
                    <a:lumOff val="80000"/>
                  </a:schemeClr>
                </a:solidFill>
                <a:latin typeface="Arial"/>
                <a:cs typeface="Arial"/>
              </a:rPr>
              <a:t>l </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esea</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ch</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m</a:t>
            </a:r>
            <a:r>
              <a:rPr sz="1700" b="1" spc="10" dirty="0">
                <a:solidFill>
                  <a:schemeClr val="bg2">
                    <a:lumMod val="20000"/>
                    <a:lumOff val="80000"/>
                  </a:schemeClr>
                </a:solidFill>
                <a:latin typeface="Arial"/>
                <a:cs typeface="Arial"/>
              </a:rPr>
              <a:t>a</a:t>
            </a:r>
            <a:r>
              <a:rPr sz="1700" b="1" dirty="0">
                <a:solidFill>
                  <a:schemeClr val="bg2">
                    <a:lumMod val="20000"/>
                    <a:lumOff val="80000"/>
                  </a:schemeClr>
                </a:solidFill>
                <a:latin typeface="Arial"/>
                <a:cs typeface="Arial"/>
              </a:rPr>
              <a:t>y</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use</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m </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g</a:t>
            </a:r>
            <a:r>
              <a:rPr sz="1700" b="1" spc="-10"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a:t>
            </a:r>
            <a:r>
              <a:rPr sz="1700" b="1" spc="10"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t </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consensus</a:t>
            </a:r>
            <a:r>
              <a:rPr sz="1700" b="1" spc="-5"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f</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d…</a:t>
            </a:r>
            <a:r>
              <a:rPr sz="1700" b="1" spc="-10"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 o</a:t>
            </a:r>
            <a:r>
              <a:rPr sz="1700" b="1" spc="-5" dirty="0">
                <a:solidFill>
                  <a:schemeClr val="bg2">
                    <a:lumMod val="20000"/>
                    <a:lumOff val="80000"/>
                  </a:schemeClr>
                </a:solidFill>
                <a:latin typeface="Arial"/>
                <a:cs typeface="Arial"/>
              </a:rPr>
              <a:t>ft</a:t>
            </a:r>
            <a:r>
              <a:rPr sz="1700" b="1" dirty="0">
                <a:solidFill>
                  <a:schemeClr val="bg2">
                    <a:lumMod val="20000"/>
                    <a:lumOff val="80000"/>
                  </a:schemeClr>
                </a:solidFill>
                <a:latin typeface="Arial"/>
                <a:cs typeface="Arial"/>
              </a:rPr>
              <a:t>en  as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j</a:t>
            </a:r>
            <a:r>
              <a:rPr sz="1700" b="1" dirty="0">
                <a:solidFill>
                  <a:schemeClr val="bg2">
                    <a:lumMod val="20000"/>
                    <a:lumOff val="80000"/>
                  </a:schemeClr>
                </a:solidFill>
                <a:latin typeface="Arial"/>
                <a:cs typeface="Arial"/>
              </a:rPr>
              <a:t>us</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f</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ca</a:t>
            </a:r>
            <a:r>
              <a:rPr sz="1700" b="1" spc="5" dirty="0">
                <a:solidFill>
                  <a:schemeClr val="bg2">
                    <a:lumMod val="20000"/>
                    <a:lumOff val="80000"/>
                  </a:schemeClr>
                </a:solidFill>
                <a:latin typeface="Arial"/>
                <a:cs typeface="Arial"/>
              </a:rPr>
              <a:t>ti</a:t>
            </a:r>
            <a:r>
              <a:rPr sz="1700" b="1" dirty="0">
                <a:solidFill>
                  <a:schemeClr val="bg2">
                    <a:lumMod val="20000"/>
                    <a:lumOff val="80000"/>
                  </a:schemeClr>
                </a:solidFill>
                <a:latin typeface="Arial"/>
                <a:cs typeface="Arial"/>
              </a:rPr>
              <a:t>on</a:t>
            </a:r>
            <a:r>
              <a:rPr sz="1700" b="1" spc="-5" dirty="0">
                <a:solidFill>
                  <a:schemeClr val="bg2">
                    <a:lumMod val="20000"/>
                    <a:lumOff val="80000"/>
                  </a:schemeClr>
                </a:solidFill>
                <a:latin typeface="Arial"/>
                <a:cs typeface="Arial"/>
              </a:rPr>
              <a:t> f</a:t>
            </a:r>
            <a:r>
              <a:rPr sz="1700" b="1" dirty="0">
                <a:solidFill>
                  <a:schemeClr val="bg2">
                    <a:lumMod val="20000"/>
                    <a:lumOff val="80000"/>
                  </a:schemeClr>
                </a:solidFill>
                <a:latin typeface="Arial"/>
                <a:cs typeface="Arial"/>
              </a:rPr>
              <a:t>or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shu</a:t>
            </a:r>
            <a:r>
              <a:rPr sz="1700" b="1" spc="-20" dirty="0">
                <a:solidFill>
                  <a:schemeClr val="bg2">
                    <a:lumMod val="20000"/>
                    <a:lumOff val="80000"/>
                  </a:schemeClr>
                </a:solidFill>
                <a:latin typeface="Arial"/>
                <a:cs typeface="Arial"/>
              </a:rPr>
              <a:t>t</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ng</a:t>
            </a:r>
            <a:r>
              <a:rPr sz="1700" b="1" spc="-1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d</a:t>
            </a:r>
            <a:r>
              <a:rPr sz="1700" b="1" spc="-25" dirty="0">
                <a:solidFill>
                  <a:schemeClr val="bg2">
                    <a:lumMod val="20000"/>
                    <a:lumOff val="80000"/>
                  </a:schemeClr>
                </a:solidFill>
                <a:latin typeface="Arial"/>
                <a:cs typeface="Arial"/>
              </a:rPr>
              <a:t>o</a:t>
            </a:r>
            <a:r>
              <a:rPr sz="1700" b="1" spc="30" dirty="0">
                <a:solidFill>
                  <a:schemeClr val="bg2">
                    <a:lumMod val="20000"/>
                    <a:lumOff val="80000"/>
                  </a:schemeClr>
                </a:solidFill>
                <a:latin typeface="Arial"/>
                <a:cs typeface="Arial"/>
              </a:rPr>
              <a:t>w</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deas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not</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assoc</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ed</a:t>
            </a:r>
            <a:r>
              <a:rPr sz="1700" b="1" spc="10" dirty="0">
                <a:solidFill>
                  <a:schemeClr val="bg2">
                    <a:lumMod val="20000"/>
                    <a:lumOff val="80000"/>
                  </a:schemeClr>
                </a:solidFill>
                <a:latin typeface="Arial"/>
                <a:cs typeface="Arial"/>
              </a:rPr>
              <a:t> </a:t>
            </a:r>
            <a:r>
              <a:rPr sz="1700" b="1" spc="30" dirty="0">
                <a:solidFill>
                  <a:schemeClr val="bg2">
                    <a:lumMod val="20000"/>
                    <a:lumOff val="80000"/>
                  </a:schemeClr>
                </a:solidFill>
                <a:latin typeface="Arial"/>
                <a:cs typeface="Arial"/>
              </a:rPr>
              <a:t>w</a:t>
            </a:r>
            <a:r>
              <a:rPr sz="1700" b="1" spc="-20" dirty="0">
                <a:solidFill>
                  <a:schemeClr val="bg2">
                    <a:lumMod val="20000"/>
                    <a:lumOff val="80000"/>
                  </a:schemeClr>
                </a:solidFill>
                <a:latin typeface="Arial"/>
                <a:cs typeface="Arial"/>
              </a:rPr>
              <a:t>it</a:t>
            </a:r>
            <a:r>
              <a:rPr sz="1700" b="1" dirty="0">
                <a:solidFill>
                  <a:schemeClr val="bg2">
                    <a:lumMod val="20000"/>
                    <a:lumOff val="80000"/>
                  </a:schemeClr>
                </a:solidFill>
                <a:latin typeface="Arial"/>
                <a:cs typeface="Arial"/>
              </a:rPr>
              <a:t>h</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a:t>
            </a:r>
            <a:r>
              <a:rPr sz="1700" b="1" spc="5" dirty="0">
                <a:solidFill>
                  <a:schemeClr val="bg2">
                    <a:lumMod val="20000"/>
                    <a:lumOff val="80000"/>
                  </a:schemeClr>
                </a:solidFill>
                <a:latin typeface="Arial"/>
                <a:cs typeface="Arial"/>
              </a:rPr>
              <a:t>l</a:t>
            </a:r>
            <a:r>
              <a:rPr sz="1700" b="1" spc="-10" dirty="0">
                <a:solidFill>
                  <a:schemeClr val="bg2">
                    <a:lumMod val="20000"/>
                    <a:lumOff val="80000"/>
                  </a:schemeClr>
                </a:solidFill>
                <a:latin typeface="Arial"/>
                <a:cs typeface="Arial"/>
              </a:rPr>
              <a:t>i</a:t>
            </a:r>
            <a:r>
              <a:rPr sz="1700" b="1" spc="10"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f</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a:t>
            </a:r>
            <a:endParaRPr sz="1700" dirty="0">
              <a:solidFill>
                <a:schemeClr val="bg2">
                  <a:lumMod val="20000"/>
                  <a:lumOff val="80000"/>
                </a:schemeClr>
              </a:solidFill>
              <a:latin typeface="Arial"/>
              <a:cs typeface="Arial"/>
            </a:endParaRPr>
          </a:p>
          <a:p>
            <a:pPr marL="12700" marR="10160">
              <a:lnSpc>
                <a:spcPct val="99700"/>
              </a:lnSpc>
              <a:spcBef>
                <a:spcPts val="965"/>
              </a:spcBef>
            </a:pPr>
            <a:r>
              <a:rPr sz="1700" b="1" dirty="0">
                <a:solidFill>
                  <a:schemeClr val="bg2">
                    <a:lumMod val="20000"/>
                    <a:lumOff val="80000"/>
                  </a:schemeClr>
                </a:solidFill>
                <a:latin typeface="Arial"/>
                <a:cs typeface="Arial"/>
              </a:rPr>
              <a:t>“…</a:t>
            </a:r>
            <a:r>
              <a:rPr sz="1700" b="1" spc="-5" dirty="0">
                <a:solidFill>
                  <a:schemeClr val="bg2">
                    <a:lumMod val="20000"/>
                    <a:lumOff val="80000"/>
                  </a:schemeClr>
                </a:solidFill>
                <a:latin typeface="Arial"/>
                <a:cs typeface="Arial"/>
              </a:rPr>
              <a:t>M</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chael</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C</a:t>
            </a:r>
            <a:r>
              <a:rPr sz="1700" b="1" spc="-5" dirty="0">
                <a:solidFill>
                  <a:schemeClr val="bg2">
                    <a:lumMod val="20000"/>
                    <a:lumOff val="80000"/>
                  </a:schemeClr>
                </a:solidFill>
                <a:latin typeface="Arial"/>
                <a:cs typeface="Arial"/>
              </a:rPr>
              <a:t>r</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ch</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o</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exp</a:t>
            </a:r>
            <a:r>
              <a:rPr sz="1700" b="1" spc="-10"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ns</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t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best</a:t>
            </a:r>
            <a:r>
              <a:rPr sz="1700" b="1" spc="-35" dirty="0">
                <a:solidFill>
                  <a:schemeClr val="bg2">
                    <a:lumMod val="20000"/>
                    <a:lumOff val="80000"/>
                  </a:schemeClr>
                </a:solidFill>
                <a:latin typeface="Arial"/>
                <a:cs typeface="Arial"/>
              </a:rPr>
              <a:t> </a:t>
            </a:r>
            <a:r>
              <a:rPr sz="1700" b="1" spc="40" dirty="0">
                <a:solidFill>
                  <a:schemeClr val="bg2">
                    <a:lumMod val="20000"/>
                    <a:lumOff val="80000"/>
                  </a:schemeClr>
                </a:solidFill>
                <a:latin typeface="Arial"/>
                <a:cs typeface="Arial"/>
              </a:rPr>
              <a:t>w</a:t>
            </a:r>
            <a:r>
              <a:rPr sz="1700" b="1" spc="-10" dirty="0">
                <a:solidFill>
                  <a:schemeClr val="bg2">
                    <a:lumMod val="20000"/>
                    <a:lumOff val="80000"/>
                  </a:schemeClr>
                </a:solidFill>
                <a:latin typeface="Arial"/>
                <a:cs typeface="Arial"/>
              </a:rPr>
              <a:t>h</a:t>
            </a:r>
            <a:r>
              <a:rPr sz="1700" b="1" dirty="0">
                <a:solidFill>
                  <a:schemeClr val="bg2">
                    <a:lumMod val="20000"/>
                    <a:lumOff val="80000"/>
                  </a:schemeClr>
                </a:solidFill>
                <a:latin typeface="Arial"/>
                <a:cs typeface="Arial"/>
              </a:rPr>
              <a:t>en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sa</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d</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I</a:t>
            </a:r>
            <a:r>
              <a:rPr sz="1700" b="1" spc="-15"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r</a:t>
            </a:r>
            <a:r>
              <a:rPr sz="1700" b="1" spc="10" dirty="0">
                <a:solidFill>
                  <a:schemeClr val="bg2">
                    <a:lumMod val="20000"/>
                    <a:lumOff val="80000"/>
                  </a:schemeClr>
                </a:solidFill>
                <a:latin typeface="Arial"/>
                <a:cs typeface="Arial"/>
              </a:rPr>
              <a:t>e</a:t>
            </a:r>
            <a:r>
              <a:rPr sz="1700" b="1" dirty="0">
                <a:solidFill>
                  <a:schemeClr val="bg2">
                    <a:lumMod val="20000"/>
                    <a:lumOff val="80000"/>
                  </a:schemeClr>
                </a:solidFill>
                <a:latin typeface="Arial"/>
                <a:cs typeface="Arial"/>
              </a:rPr>
              <a:t>ga</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d</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consen</a:t>
            </a:r>
            <a:r>
              <a:rPr sz="1700" b="1" spc="-15" dirty="0">
                <a:solidFill>
                  <a:schemeClr val="bg2">
                    <a:lumMod val="20000"/>
                    <a:lumOff val="80000"/>
                  </a:schemeClr>
                </a:solidFill>
                <a:latin typeface="Arial"/>
                <a:cs typeface="Arial"/>
              </a:rPr>
              <a:t>s</a:t>
            </a:r>
            <a:r>
              <a:rPr sz="1700" b="1" spc="-10" dirty="0">
                <a:solidFill>
                  <a:schemeClr val="bg2">
                    <a:lumMod val="20000"/>
                    <a:lumOff val="80000"/>
                  </a:schemeClr>
                </a:solidFill>
                <a:latin typeface="Arial"/>
                <a:cs typeface="Arial"/>
              </a:rPr>
              <a:t>u</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a:t>
            </a:r>
            <a:r>
              <a:rPr sz="1700" b="1" spc="10" dirty="0">
                <a:solidFill>
                  <a:schemeClr val="bg2">
                    <a:lumMod val="20000"/>
                    <a:lumOff val="80000"/>
                  </a:schemeClr>
                </a:solidFill>
                <a:latin typeface="Arial"/>
                <a:cs typeface="Arial"/>
              </a:rPr>
              <a:t>c</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ence as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ex</a:t>
            </a:r>
            <a:r>
              <a:rPr sz="1700" b="1" spc="5" dirty="0">
                <a:solidFill>
                  <a:schemeClr val="bg2">
                    <a:lumMod val="20000"/>
                    <a:lumOff val="80000"/>
                  </a:schemeClr>
                </a:solidFill>
                <a:latin typeface="Arial"/>
                <a:cs typeface="Arial"/>
              </a:rPr>
              <a:t>t</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y</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pe</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n</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ous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d</a:t>
            </a:r>
            <a:r>
              <a:rPr sz="1700" b="1" spc="10" dirty="0">
                <a:solidFill>
                  <a:schemeClr val="bg2">
                    <a:lumMod val="20000"/>
                    <a:lumOff val="80000"/>
                  </a:schemeClr>
                </a:solidFill>
                <a:latin typeface="Arial"/>
                <a:cs typeface="Arial"/>
              </a:rPr>
              <a:t>e</a:t>
            </a:r>
            <a:r>
              <a:rPr sz="1700" b="1" spc="-25" dirty="0">
                <a:solidFill>
                  <a:schemeClr val="bg2">
                    <a:lumMod val="20000"/>
                    <a:lumOff val="80000"/>
                  </a:schemeClr>
                </a:solidFill>
                <a:latin typeface="Arial"/>
                <a:cs typeface="Arial"/>
              </a:rPr>
              <a:t>v</a:t>
            </a:r>
            <a:r>
              <a:rPr sz="1700" b="1" spc="10" dirty="0">
                <a:solidFill>
                  <a:schemeClr val="bg2">
                    <a:lumMod val="20000"/>
                    <a:lumOff val="80000"/>
                  </a:schemeClr>
                </a:solidFill>
                <a:latin typeface="Arial"/>
                <a:cs typeface="Arial"/>
              </a:rPr>
              <a:t>e</a:t>
            </a:r>
            <a:r>
              <a:rPr sz="1700" b="1" spc="-10"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op</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ent</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spc="-10" dirty="0">
                <a:solidFill>
                  <a:schemeClr val="bg2">
                    <a:lumMod val="20000"/>
                    <a:lumOff val="80000"/>
                  </a:schemeClr>
                </a:solidFill>
                <a:latin typeface="Arial"/>
                <a:cs typeface="Arial"/>
              </a:rPr>
              <a:t>h</a:t>
            </a:r>
            <a:r>
              <a:rPr sz="1700" b="1" dirty="0">
                <a:solidFill>
                  <a:schemeClr val="bg2">
                    <a:lumMod val="20000"/>
                    <a:lumOff val="80000"/>
                  </a:schemeClr>
                </a:solidFill>
                <a:latin typeface="Arial"/>
                <a:cs typeface="Arial"/>
              </a:rPr>
              <a:t>at</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ou</a:t>
            </a:r>
            <a:r>
              <a:rPr sz="1700" b="1" spc="-10" dirty="0">
                <a:solidFill>
                  <a:schemeClr val="bg2">
                    <a:lumMod val="20000"/>
                    <a:lumOff val="80000"/>
                  </a:schemeClr>
                </a:solidFill>
                <a:latin typeface="Arial"/>
                <a:cs typeface="Arial"/>
              </a:rPr>
              <a:t>g</a:t>
            </a:r>
            <a:r>
              <a:rPr sz="1700" b="1" dirty="0">
                <a:solidFill>
                  <a:schemeClr val="bg2">
                    <a:lumMod val="20000"/>
                    <a:lumOff val="80000"/>
                  </a:schemeClr>
                </a:solidFill>
                <a:latin typeface="Arial"/>
                <a:cs typeface="Arial"/>
              </a:rPr>
              <a:t>ht</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o</a:t>
            </a:r>
            <a:r>
              <a:rPr sz="1700" b="1" spc="-10" dirty="0">
                <a:solidFill>
                  <a:schemeClr val="bg2">
                    <a:lumMod val="20000"/>
                    <a:lumOff val="80000"/>
                  </a:schemeClr>
                </a:solidFill>
                <a:latin typeface="Arial"/>
                <a:cs typeface="Arial"/>
              </a:rPr>
              <a:t>p</a:t>
            </a:r>
            <a:r>
              <a:rPr sz="1700" b="1" dirty="0">
                <a:solidFill>
                  <a:schemeClr val="bg2">
                    <a:lumMod val="20000"/>
                    <a:lumOff val="80000"/>
                  </a:schemeClr>
                </a:solidFill>
                <a:latin typeface="Arial"/>
                <a:cs typeface="Arial"/>
              </a:rPr>
              <a:t>ped</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a:t>
            </a:r>
            <a:r>
              <a:rPr sz="1700" b="1" spc="-10"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d</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tr</a:t>
            </a:r>
            <a:r>
              <a:rPr sz="1700" b="1" spc="10" dirty="0">
                <a:solidFill>
                  <a:schemeClr val="bg2">
                    <a:lumMod val="20000"/>
                    <a:lumOff val="80000"/>
                  </a:schemeClr>
                </a:solidFill>
                <a:latin typeface="Arial"/>
                <a:cs typeface="Arial"/>
              </a:rPr>
              <a:t>a</a:t>
            </a:r>
            <a:r>
              <a:rPr sz="1700" b="1" dirty="0">
                <a:solidFill>
                  <a:schemeClr val="bg2">
                    <a:lumMod val="20000"/>
                    <a:lumOff val="80000"/>
                  </a:schemeClr>
                </a:solidFill>
                <a:latin typeface="Arial"/>
                <a:cs typeface="Arial"/>
              </a:rPr>
              <a:t>ck</a:t>
            </a:r>
            <a:r>
              <a:rPr sz="1700" b="1" spc="10" dirty="0">
                <a:solidFill>
                  <a:schemeClr val="bg2">
                    <a:lumMod val="20000"/>
                    <a:lumOff val="80000"/>
                  </a:schemeClr>
                </a:solidFill>
                <a:latin typeface="Arial"/>
                <a:cs typeface="Arial"/>
              </a:rPr>
              <a:t>s</a:t>
            </a:r>
            <a:r>
              <a:rPr sz="1700" b="1"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H</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r</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ca</a:t>
            </a:r>
            <a:r>
              <a:rPr sz="1700" b="1" spc="-5" dirty="0">
                <a:solidFill>
                  <a:schemeClr val="bg2">
                    <a:lumMod val="20000"/>
                    <a:lumOff val="80000"/>
                  </a:schemeClr>
                </a:solidFill>
                <a:latin typeface="Arial"/>
                <a:cs typeface="Arial"/>
              </a:rPr>
              <a:t>l</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y,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m of</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consensus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has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been</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f</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st </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f</a:t>
            </a:r>
            <a:r>
              <a:rPr sz="1700" b="1" dirty="0">
                <a:solidFill>
                  <a:schemeClr val="bg2">
                    <a:lumMod val="20000"/>
                    <a:lumOff val="80000"/>
                  </a:schemeClr>
                </a:solidFill>
                <a:latin typeface="Arial"/>
                <a:cs typeface="Arial"/>
              </a:rPr>
              <a:t>uge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of</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sco</a:t>
            </a:r>
            <a:r>
              <a:rPr sz="1700" b="1" spc="-10" dirty="0">
                <a:solidFill>
                  <a:schemeClr val="bg2">
                    <a:lumMod val="20000"/>
                    <a:lumOff val="80000"/>
                  </a:schemeClr>
                </a:solidFill>
                <a:latin typeface="Arial"/>
                <a:cs typeface="Arial"/>
              </a:rPr>
              <a:t>u</a:t>
            </a:r>
            <a:r>
              <a:rPr sz="1700" b="1" dirty="0">
                <a:solidFill>
                  <a:schemeClr val="bg2">
                    <a:lumMod val="20000"/>
                    <a:lumOff val="80000"/>
                  </a:schemeClr>
                </a:solidFill>
                <a:latin typeface="Arial"/>
                <a:cs typeface="Arial"/>
              </a:rPr>
              <a:t>n</a:t>
            </a:r>
            <a:r>
              <a:rPr sz="1700" b="1" spc="-10" dirty="0">
                <a:solidFill>
                  <a:schemeClr val="bg2">
                    <a:lumMod val="20000"/>
                    <a:lumOff val="80000"/>
                  </a:schemeClr>
                </a:solidFill>
                <a:latin typeface="Arial"/>
                <a:cs typeface="Arial"/>
              </a:rPr>
              <a:t>d</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s;</a:t>
            </a:r>
            <a:endParaRPr sz="1700" dirty="0">
              <a:solidFill>
                <a:schemeClr val="bg2">
                  <a:lumMod val="20000"/>
                  <a:lumOff val="80000"/>
                </a:schemeClr>
              </a:solidFill>
              <a:latin typeface="Arial"/>
              <a:cs typeface="Arial"/>
            </a:endParaRPr>
          </a:p>
          <a:p>
            <a:pPr marL="12700" marR="535940">
              <a:lnSpc>
                <a:spcPct val="99800"/>
              </a:lnSpc>
              <a:spcBef>
                <a:spcPts val="5"/>
              </a:spcBef>
            </a:pP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a:t>
            </a:r>
            <a:r>
              <a:rPr sz="1700" b="1" spc="-20" dirty="0">
                <a:solidFill>
                  <a:schemeClr val="bg2">
                    <a:lumMod val="20000"/>
                    <a:lumOff val="80000"/>
                  </a:schemeClr>
                </a:solidFill>
                <a:latin typeface="Arial"/>
                <a:cs typeface="Arial"/>
              </a:rPr>
              <a:t> </a:t>
            </a:r>
            <a:r>
              <a:rPr sz="1700" b="1" spc="40" dirty="0">
                <a:solidFill>
                  <a:schemeClr val="bg2">
                    <a:lumMod val="20000"/>
                    <a:lumOff val="80000"/>
                  </a:schemeClr>
                </a:solidFill>
                <a:latin typeface="Arial"/>
                <a:cs typeface="Arial"/>
              </a:rPr>
              <a:t>w</a:t>
            </a:r>
            <a:r>
              <a:rPr sz="1700" b="1" dirty="0">
                <a:solidFill>
                  <a:schemeClr val="bg2">
                    <a:lumMod val="20000"/>
                    <a:lumOff val="80000"/>
                  </a:schemeClr>
                </a:solidFill>
                <a:latin typeface="Arial"/>
                <a:cs typeface="Arial"/>
              </a:rPr>
              <a:t>ay</a:t>
            </a:r>
            <a:r>
              <a:rPr sz="1700" b="1" spc="-2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a</a:t>
            </a:r>
            <a:r>
              <a:rPr sz="1700" b="1" spc="-25" dirty="0">
                <a:solidFill>
                  <a:schemeClr val="bg2">
                    <a:lumMod val="20000"/>
                    <a:lumOff val="80000"/>
                  </a:schemeClr>
                </a:solidFill>
                <a:latin typeface="Arial"/>
                <a:cs typeface="Arial"/>
              </a:rPr>
              <a:t>v</a:t>
            </a:r>
            <a:r>
              <a:rPr sz="1700" b="1" spc="10" dirty="0">
                <a:solidFill>
                  <a:schemeClr val="bg2">
                    <a:lumMod val="20000"/>
                    <a:lumOff val="80000"/>
                  </a:schemeClr>
                </a:solidFill>
                <a:latin typeface="Arial"/>
                <a:cs typeface="Arial"/>
              </a:rPr>
              <a:t>o</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d</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deba</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b</a:t>
            </a:r>
            <a:r>
              <a:rPr sz="1700" b="1" dirty="0">
                <a:solidFill>
                  <a:schemeClr val="bg2">
                    <a:lumMod val="20000"/>
                    <a:lumOff val="80000"/>
                  </a:schemeClr>
                </a:solidFill>
                <a:latin typeface="Arial"/>
                <a:cs typeface="Arial"/>
              </a:rPr>
              <a:t>y</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a:t>
            </a:r>
            <a:r>
              <a:rPr sz="1700" b="1" spc="-5" dirty="0">
                <a:solidFill>
                  <a:schemeClr val="bg2">
                    <a:lumMod val="20000"/>
                    <a:lumOff val="80000"/>
                  </a:schemeClr>
                </a:solidFill>
                <a:latin typeface="Arial"/>
                <a:cs typeface="Arial"/>
              </a:rPr>
              <a:t>l</a:t>
            </a:r>
            <a:r>
              <a:rPr sz="1700" b="1" spc="10" dirty="0">
                <a:solidFill>
                  <a:schemeClr val="bg2">
                    <a:lumMod val="20000"/>
                    <a:lumOff val="80000"/>
                  </a:schemeClr>
                </a:solidFill>
                <a:latin typeface="Arial"/>
                <a:cs typeface="Arial"/>
              </a:rPr>
              <a:t>a</a:t>
            </a:r>
            <a:r>
              <a:rPr sz="1700" b="1" spc="-10" dirty="0">
                <a:solidFill>
                  <a:schemeClr val="bg2">
                    <a:lumMod val="20000"/>
                    <a:lumOff val="80000"/>
                  </a:schemeClr>
                </a:solidFill>
                <a:latin typeface="Arial"/>
                <a:cs typeface="Arial"/>
              </a:rPr>
              <a:t>i</a:t>
            </a:r>
            <a:r>
              <a:rPr sz="1700" b="1" spc="5" dirty="0">
                <a:solidFill>
                  <a:schemeClr val="bg2">
                    <a:lumMod val="20000"/>
                    <a:lumOff val="80000"/>
                  </a:schemeClr>
                </a:solidFill>
                <a:latin typeface="Arial"/>
                <a:cs typeface="Arial"/>
              </a:rPr>
              <a:t>m</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ng</a:t>
            </a:r>
            <a:r>
              <a:rPr sz="1700" b="1" spc="-5" dirty="0">
                <a:solidFill>
                  <a:schemeClr val="bg2">
                    <a:lumMod val="20000"/>
                    <a:lumOff val="80000"/>
                  </a:schemeClr>
                </a:solidFill>
                <a:latin typeface="Arial"/>
                <a:cs typeface="Arial"/>
              </a:rPr>
              <a:t> t</a:t>
            </a:r>
            <a:r>
              <a:rPr sz="1700" b="1" dirty="0">
                <a:solidFill>
                  <a:schemeClr val="bg2">
                    <a:lumMod val="20000"/>
                    <a:lumOff val="80000"/>
                  </a:schemeClr>
                </a:solidFill>
                <a:latin typeface="Arial"/>
                <a:cs typeface="Arial"/>
              </a:rPr>
              <a:t>hat</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m</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tt</a:t>
            </a:r>
            <a:r>
              <a:rPr sz="1700" b="1" dirty="0">
                <a:solidFill>
                  <a:schemeClr val="bg2">
                    <a:lumMod val="20000"/>
                    <a:lumOff val="80000"/>
                  </a:schemeClr>
                </a:solidFill>
                <a:latin typeface="Arial"/>
                <a:cs typeface="Arial"/>
              </a:rPr>
              <a:t>er</a:t>
            </a:r>
            <a:r>
              <a:rPr sz="1700" b="1" spc="5" dirty="0">
                <a:solidFill>
                  <a:schemeClr val="bg2">
                    <a:lumMod val="20000"/>
                    <a:lumOff val="80000"/>
                  </a:schemeClr>
                </a:solidFill>
                <a:latin typeface="Arial"/>
                <a:cs typeface="Arial"/>
              </a:rPr>
              <a:t> </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a:t>
            </a:r>
            <a:r>
              <a:rPr sz="1700" b="1" spc="-5" dirty="0">
                <a:solidFill>
                  <a:schemeClr val="bg2">
                    <a:lumMod val="20000"/>
                    <a:lumOff val="80000"/>
                  </a:schemeClr>
                </a:solidFill>
                <a:latin typeface="Arial"/>
                <a:cs typeface="Arial"/>
              </a:rPr>
              <a:t>l</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eady</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se</a:t>
            </a:r>
            <a:r>
              <a:rPr sz="1700" b="1" spc="-5" dirty="0">
                <a:solidFill>
                  <a:schemeClr val="bg2">
                    <a:lumMod val="20000"/>
                    <a:lumOff val="80000"/>
                  </a:schemeClr>
                </a:solidFill>
                <a:latin typeface="Arial"/>
                <a:cs typeface="Arial"/>
              </a:rPr>
              <a:t>tt</a:t>
            </a:r>
            <a:r>
              <a:rPr sz="1700" b="1" spc="-10" dirty="0">
                <a:solidFill>
                  <a:schemeClr val="bg2">
                    <a:lumMod val="20000"/>
                    <a:lumOff val="80000"/>
                  </a:schemeClr>
                </a:solidFill>
                <a:latin typeface="Arial"/>
                <a:cs typeface="Arial"/>
              </a:rPr>
              <a:t>l</a:t>
            </a:r>
            <a:r>
              <a:rPr sz="1700" b="1" dirty="0">
                <a:solidFill>
                  <a:schemeClr val="bg2">
                    <a:lumMod val="20000"/>
                    <a:lumOff val="80000"/>
                  </a:schemeClr>
                </a:solidFill>
                <a:latin typeface="Arial"/>
                <a:cs typeface="Arial"/>
              </a:rPr>
              <a:t>ed. Wh</a:t>
            </a:r>
            <a:r>
              <a:rPr sz="1700" b="1" spc="-15" dirty="0">
                <a:solidFill>
                  <a:schemeClr val="bg2">
                    <a:lumMod val="20000"/>
                    <a:lumOff val="80000"/>
                  </a:schemeClr>
                </a:solidFill>
                <a:latin typeface="Arial"/>
                <a:cs typeface="Arial"/>
              </a:rPr>
              <a:t>e</a:t>
            </a:r>
            <a:r>
              <a:rPr sz="1700" b="1" dirty="0">
                <a:solidFill>
                  <a:schemeClr val="bg2">
                    <a:lumMod val="20000"/>
                    <a:lumOff val="80000"/>
                  </a:schemeClr>
                </a:solidFill>
                <a:latin typeface="Arial"/>
                <a:cs typeface="Arial"/>
              </a:rPr>
              <a:t>n</a:t>
            </a:r>
            <a:r>
              <a:rPr sz="1700" b="1" spc="10" dirty="0">
                <a:solidFill>
                  <a:schemeClr val="bg2">
                    <a:lumMod val="20000"/>
                    <a:lumOff val="80000"/>
                  </a:schemeClr>
                </a:solidFill>
                <a:latin typeface="Arial"/>
                <a:cs typeface="Arial"/>
              </a:rPr>
              <a:t>e</a:t>
            </a:r>
            <a:r>
              <a:rPr sz="1700" b="1" spc="-25" dirty="0">
                <a:solidFill>
                  <a:schemeClr val="bg2">
                    <a:lumMod val="20000"/>
                    <a:lumOff val="80000"/>
                  </a:schemeClr>
                </a:solidFill>
                <a:latin typeface="Arial"/>
                <a:cs typeface="Arial"/>
              </a:rPr>
              <a:t>v</a:t>
            </a:r>
            <a:r>
              <a:rPr sz="1700" b="1" dirty="0">
                <a:solidFill>
                  <a:schemeClr val="bg2">
                    <a:lumMod val="20000"/>
                    <a:lumOff val="80000"/>
                  </a:schemeClr>
                </a:solidFill>
                <a:latin typeface="Arial"/>
                <a:cs typeface="Arial"/>
              </a:rPr>
              <a:t>er</a:t>
            </a:r>
            <a:r>
              <a:rPr sz="1700" b="1" spc="15" dirty="0">
                <a:solidFill>
                  <a:schemeClr val="bg2">
                    <a:lumMod val="20000"/>
                    <a:lumOff val="80000"/>
                  </a:schemeClr>
                </a:solidFill>
                <a:latin typeface="Arial"/>
                <a:cs typeface="Arial"/>
              </a:rPr>
              <a:t> </a:t>
            </a:r>
            <a:r>
              <a:rPr sz="1700" b="1" spc="-15" dirty="0">
                <a:solidFill>
                  <a:schemeClr val="bg2">
                    <a:lumMod val="20000"/>
                    <a:lumOff val="80000"/>
                  </a:schemeClr>
                </a:solidFill>
                <a:latin typeface="Arial"/>
                <a:cs typeface="Arial"/>
              </a:rPr>
              <a:t>y</a:t>
            </a:r>
            <a:r>
              <a:rPr sz="1700" b="1" dirty="0">
                <a:solidFill>
                  <a:schemeClr val="bg2">
                    <a:lumMod val="20000"/>
                    <a:lumOff val="80000"/>
                  </a:schemeClr>
                </a:solidFill>
                <a:latin typeface="Arial"/>
                <a:cs typeface="Arial"/>
              </a:rPr>
              <a:t>ou</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hear</a:t>
            </a:r>
            <a:r>
              <a:rPr sz="1700" b="1" spc="-10"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consensus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of</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sc</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en</a:t>
            </a:r>
            <a:r>
              <a:rPr sz="1700" b="1" spc="-5" dirty="0">
                <a:solidFill>
                  <a:schemeClr val="bg2">
                    <a:lumMod val="20000"/>
                    <a:lumOff val="80000"/>
                  </a:schemeClr>
                </a:solidFill>
                <a:latin typeface="Arial"/>
                <a:cs typeface="Arial"/>
              </a:rPr>
              <a:t>t</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ag</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ees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so</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ng</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or</a:t>
            </a:r>
            <a:r>
              <a:rPr sz="1700" b="1" spc="-2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he</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each</a:t>
            </a:r>
            <a:r>
              <a:rPr sz="1700" b="1" spc="-5" dirty="0">
                <a:solidFill>
                  <a:schemeClr val="bg2">
                    <a:lumMod val="20000"/>
                    <a:lumOff val="80000"/>
                  </a:schemeClr>
                </a:solidFill>
                <a:latin typeface="Arial"/>
                <a:cs typeface="Arial"/>
              </a:rPr>
              <a:t> f</a:t>
            </a:r>
            <a:r>
              <a:rPr sz="1700" b="1" dirty="0">
                <a:solidFill>
                  <a:schemeClr val="bg2">
                    <a:lumMod val="20000"/>
                    <a:lumOff val="80000"/>
                  </a:schemeClr>
                </a:solidFill>
                <a:latin typeface="Arial"/>
                <a:cs typeface="Arial"/>
              </a:rPr>
              <a:t>or </a:t>
            </a:r>
            <a:r>
              <a:rPr sz="1700" b="1" spc="-15" dirty="0">
                <a:solidFill>
                  <a:schemeClr val="bg2">
                    <a:lumMod val="20000"/>
                    <a:lumOff val="80000"/>
                  </a:schemeClr>
                </a:solidFill>
                <a:latin typeface="Arial"/>
                <a:cs typeface="Arial"/>
              </a:rPr>
              <a:t>y</a:t>
            </a:r>
            <a:r>
              <a:rPr sz="1700" b="1" dirty="0">
                <a:solidFill>
                  <a:schemeClr val="bg2">
                    <a:lumMod val="20000"/>
                    <a:lumOff val="80000"/>
                  </a:schemeClr>
                </a:solidFill>
                <a:latin typeface="Arial"/>
                <a:cs typeface="Arial"/>
              </a:rPr>
              <a:t>our </a:t>
            </a:r>
            <a:r>
              <a:rPr sz="1700" b="1" spc="30" dirty="0">
                <a:solidFill>
                  <a:schemeClr val="bg2">
                    <a:lumMod val="20000"/>
                    <a:lumOff val="80000"/>
                  </a:schemeClr>
                </a:solidFill>
                <a:latin typeface="Arial"/>
                <a:cs typeface="Arial"/>
              </a:rPr>
              <a:t>w</a:t>
            </a:r>
            <a:r>
              <a:rPr sz="1700" b="1" spc="-15" dirty="0">
                <a:solidFill>
                  <a:schemeClr val="bg2">
                    <a:lumMod val="20000"/>
                    <a:lumOff val="80000"/>
                  </a:schemeClr>
                </a:solidFill>
                <a:latin typeface="Arial"/>
                <a:cs typeface="Arial"/>
              </a:rPr>
              <a:t>a</a:t>
            </a:r>
            <a:r>
              <a:rPr sz="1700" b="1" spc="-10" dirty="0">
                <a:solidFill>
                  <a:schemeClr val="bg2">
                    <a:lumMod val="20000"/>
                    <a:lumOff val="80000"/>
                  </a:schemeClr>
                </a:solidFill>
                <a:latin typeface="Arial"/>
                <a:cs typeface="Arial"/>
              </a:rPr>
              <a:t>ll</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t</a:t>
            </a:r>
            <a:r>
              <a:rPr sz="1700" b="1" dirty="0">
                <a:solidFill>
                  <a:schemeClr val="bg2">
                    <a:lumMod val="20000"/>
                    <a:lumOff val="80000"/>
                  </a:schemeClr>
                </a:solidFill>
                <a:latin typeface="Arial"/>
                <a:cs typeface="Arial"/>
              </a:rPr>
              <a:t>,</a:t>
            </a:r>
            <a:r>
              <a:rPr sz="1700" b="1" spc="-1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becau</a:t>
            </a:r>
            <a:r>
              <a:rPr sz="1700" b="1" spc="10" dirty="0">
                <a:solidFill>
                  <a:schemeClr val="bg2">
                    <a:lumMod val="20000"/>
                    <a:lumOff val="80000"/>
                  </a:schemeClr>
                </a:solidFill>
                <a:latin typeface="Arial"/>
                <a:cs typeface="Arial"/>
              </a:rPr>
              <a:t>s</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 </a:t>
            </a:r>
            <a:r>
              <a:rPr sz="1700" b="1" spc="-15" dirty="0">
                <a:solidFill>
                  <a:schemeClr val="bg2">
                    <a:lumMod val="20000"/>
                    <a:lumOff val="80000"/>
                  </a:schemeClr>
                </a:solidFill>
                <a:latin typeface="Arial"/>
                <a:cs typeface="Arial"/>
              </a:rPr>
              <a:t>y</a:t>
            </a:r>
            <a:r>
              <a:rPr sz="1700" b="1" dirty="0">
                <a:solidFill>
                  <a:schemeClr val="bg2">
                    <a:lumMod val="20000"/>
                    <a:lumOff val="80000"/>
                  </a:schemeClr>
                </a:solidFill>
                <a:latin typeface="Arial"/>
                <a:cs typeface="Arial"/>
              </a:rPr>
              <a:t>ou</a:t>
            </a:r>
            <a:r>
              <a:rPr sz="1700" b="1" spc="-10" dirty="0">
                <a:solidFill>
                  <a:schemeClr val="bg2">
                    <a:lumMod val="20000"/>
                    <a:lumOff val="80000"/>
                  </a:schemeClr>
                </a:solidFill>
                <a:latin typeface="Arial"/>
                <a:cs typeface="Arial"/>
              </a:rPr>
              <a:t>’</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a:t>
            </a:r>
            <a:r>
              <a:rPr sz="1700" b="1" spc="10" dirty="0">
                <a:solidFill>
                  <a:schemeClr val="bg2">
                    <a:lumMod val="20000"/>
                    <a:lumOff val="80000"/>
                  </a:schemeClr>
                </a:solidFill>
                <a:latin typeface="Arial"/>
                <a:cs typeface="Arial"/>
              </a:rPr>
              <a:t>e</a:t>
            </a:r>
            <a:r>
              <a:rPr sz="1700" b="1" spc="-10"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ng</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had…</a:t>
            </a:r>
            <a:r>
              <a:rPr sz="1700" b="1"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Le</a:t>
            </a:r>
            <a:r>
              <a:rPr sz="1700" b="1" u="heavy" spc="-5" dirty="0">
                <a:solidFill>
                  <a:schemeClr val="bg2">
                    <a:lumMod val="20000"/>
                    <a:lumOff val="80000"/>
                  </a:schemeClr>
                </a:solidFill>
                <a:latin typeface="Arial"/>
                <a:cs typeface="Arial"/>
              </a:rPr>
              <a:t>t</a:t>
            </a:r>
            <a:r>
              <a:rPr sz="1700" b="1" u="heavy" spc="-10" dirty="0">
                <a:solidFill>
                  <a:schemeClr val="bg2">
                    <a:lumMod val="20000"/>
                    <a:lumOff val="80000"/>
                  </a:schemeClr>
                </a:solidFill>
                <a:latin typeface="Arial"/>
                <a:cs typeface="Arial"/>
              </a:rPr>
              <a:t>’</a:t>
            </a:r>
            <a:r>
              <a:rPr sz="1700" b="1" u="heavy" dirty="0">
                <a:solidFill>
                  <a:schemeClr val="bg2">
                    <a:lumMod val="20000"/>
                    <a:lumOff val="80000"/>
                  </a:schemeClr>
                </a:solidFill>
                <a:latin typeface="Arial"/>
                <a:cs typeface="Arial"/>
              </a:rPr>
              <a:t>s</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be</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c</a:t>
            </a:r>
            <a:r>
              <a:rPr sz="1700" b="1" u="heavy" spc="-5" dirty="0">
                <a:solidFill>
                  <a:schemeClr val="bg2">
                    <a:lumMod val="20000"/>
                    <a:lumOff val="80000"/>
                  </a:schemeClr>
                </a:solidFill>
                <a:latin typeface="Arial"/>
                <a:cs typeface="Arial"/>
              </a:rPr>
              <a:t>l</a:t>
            </a:r>
            <a:r>
              <a:rPr sz="1700" b="1" u="heavy" dirty="0">
                <a:solidFill>
                  <a:schemeClr val="bg2">
                    <a:lumMod val="20000"/>
                    <a:lumOff val="80000"/>
                  </a:schemeClr>
                </a:solidFill>
                <a:latin typeface="Arial"/>
                <a:cs typeface="Arial"/>
              </a:rPr>
              <a:t>ear: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he</a:t>
            </a:r>
            <a:r>
              <a:rPr sz="1700" b="1" u="heavy" spc="-30" dirty="0">
                <a:solidFill>
                  <a:schemeClr val="bg2">
                    <a:lumMod val="20000"/>
                    <a:lumOff val="80000"/>
                  </a:schemeClr>
                </a:solidFill>
                <a:latin typeface="Arial"/>
                <a:cs typeface="Arial"/>
              </a:rPr>
              <a:t> </a:t>
            </a:r>
            <a:r>
              <a:rPr sz="1700" b="1" u="heavy" spc="40" dirty="0">
                <a:solidFill>
                  <a:schemeClr val="bg2">
                    <a:lumMod val="20000"/>
                    <a:lumOff val="80000"/>
                  </a:schemeClr>
                </a:solidFill>
                <a:latin typeface="Arial"/>
                <a:cs typeface="Arial"/>
              </a:rPr>
              <a:t>w</a:t>
            </a:r>
            <a:r>
              <a:rPr sz="1700" b="1" u="heavy" dirty="0">
                <a:solidFill>
                  <a:schemeClr val="bg2">
                    <a:lumMod val="20000"/>
                    <a:lumOff val="80000"/>
                  </a:schemeClr>
                </a:solidFill>
                <a:latin typeface="Arial"/>
                <a:cs typeface="Arial"/>
              </a:rPr>
              <a:t>o</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k</a:t>
            </a:r>
            <a:r>
              <a:rPr sz="1700" b="1" u="heavy" spc="-2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of</a:t>
            </a:r>
            <a:r>
              <a:rPr sz="1700" b="1"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sc</a:t>
            </a:r>
            <a:r>
              <a:rPr sz="1700" b="1" u="heavy" spc="-5"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ence</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has</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no</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ng</a:t>
            </a:r>
            <a:r>
              <a:rPr sz="1700" b="1" u="heavy" spc="-30" dirty="0">
                <a:solidFill>
                  <a:schemeClr val="bg2">
                    <a:lumMod val="20000"/>
                    <a:lumOff val="80000"/>
                  </a:schemeClr>
                </a:solidFill>
                <a:latin typeface="Arial"/>
                <a:cs typeface="Arial"/>
              </a:rPr>
              <a:t> </a:t>
            </a:r>
            <a:r>
              <a:rPr sz="1700" b="1" u="heavy" spc="30" dirty="0">
                <a:solidFill>
                  <a:schemeClr val="bg2">
                    <a:lumMod val="20000"/>
                    <a:lumOff val="80000"/>
                  </a:schemeClr>
                </a:solidFill>
                <a:latin typeface="Arial"/>
                <a:cs typeface="Arial"/>
              </a:rPr>
              <a:t>w</a:t>
            </a:r>
            <a:r>
              <a:rPr sz="1700" b="1" u="heavy" spc="-10" dirty="0">
                <a:solidFill>
                  <a:schemeClr val="bg2">
                    <a:lumMod val="20000"/>
                    <a:lumOff val="80000"/>
                  </a:schemeClr>
                </a:solidFill>
                <a:latin typeface="Arial"/>
                <a:cs typeface="Arial"/>
              </a:rPr>
              <a:t>h</a:t>
            </a:r>
            <a:r>
              <a:rPr sz="1700" b="1" u="heavy" dirty="0">
                <a:solidFill>
                  <a:schemeClr val="bg2">
                    <a:lumMod val="20000"/>
                    <a:lumOff val="80000"/>
                  </a:schemeClr>
                </a:solidFill>
                <a:latin typeface="Arial"/>
                <a:cs typeface="Arial"/>
              </a:rPr>
              <a:t>a</a:t>
            </a:r>
            <a:r>
              <a:rPr sz="1700" b="1" u="heavy" spc="-5" dirty="0">
                <a:solidFill>
                  <a:schemeClr val="bg2">
                    <a:lumMod val="20000"/>
                    <a:lumOff val="80000"/>
                  </a:schemeClr>
                </a:solidFill>
                <a:latin typeface="Arial"/>
                <a:cs typeface="Arial"/>
              </a:rPr>
              <a:t>t</a:t>
            </a:r>
            <a:r>
              <a:rPr sz="1700" b="1" u="heavy" spc="10" dirty="0">
                <a:solidFill>
                  <a:schemeClr val="bg2">
                    <a:lumMod val="20000"/>
                    <a:lumOff val="80000"/>
                  </a:schemeClr>
                </a:solidFill>
                <a:latin typeface="Arial"/>
                <a:cs typeface="Arial"/>
              </a:rPr>
              <a:t>e</a:t>
            </a:r>
            <a:r>
              <a:rPr sz="1700" b="1" u="heavy" spc="-25" dirty="0">
                <a:solidFill>
                  <a:schemeClr val="bg2">
                    <a:lumMod val="20000"/>
                    <a:lumOff val="80000"/>
                  </a:schemeClr>
                </a:solidFill>
                <a:latin typeface="Arial"/>
                <a:cs typeface="Arial"/>
              </a:rPr>
              <a:t>v</a:t>
            </a:r>
            <a:r>
              <a:rPr sz="1700" b="1" u="heavy" dirty="0">
                <a:solidFill>
                  <a:schemeClr val="bg2">
                    <a:lumMod val="20000"/>
                    <a:lumOff val="80000"/>
                  </a:schemeClr>
                </a:solidFill>
                <a:latin typeface="Arial"/>
                <a:cs typeface="Arial"/>
              </a:rPr>
              <a:t>er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o</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do</a:t>
            </a:r>
            <a:r>
              <a:rPr sz="1700" b="1" u="heavy" spc="-30" dirty="0">
                <a:solidFill>
                  <a:schemeClr val="bg2">
                    <a:lumMod val="20000"/>
                    <a:lumOff val="80000"/>
                  </a:schemeClr>
                </a:solidFill>
                <a:latin typeface="Arial"/>
                <a:cs typeface="Arial"/>
              </a:rPr>
              <a:t> </a:t>
            </a:r>
            <a:r>
              <a:rPr sz="1700" b="1" u="heavy" spc="40" dirty="0">
                <a:solidFill>
                  <a:schemeClr val="bg2">
                    <a:lumMod val="20000"/>
                    <a:lumOff val="80000"/>
                  </a:schemeClr>
                </a:solidFill>
                <a:latin typeface="Arial"/>
                <a:cs typeface="Arial"/>
              </a:rPr>
              <a:t>w</a:t>
            </a:r>
            <a:r>
              <a:rPr sz="1700" b="1" u="heavy" spc="-10" dirty="0">
                <a:solidFill>
                  <a:schemeClr val="bg2">
                    <a:lumMod val="20000"/>
                    <a:lumOff val="80000"/>
                  </a:schemeClr>
                </a:solidFill>
                <a:latin typeface="Arial"/>
                <a:cs typeface="Arial"/>
              </a:rPr>
              <a:t>i</a:t>
            </a:r>
            <a:r>
              <a:rPr sz="1700" b="1" u="heavy" spc="-20"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co</a:t>
            </a:r>
            <a:r>
              <a:rPr sz="1700" b="1" u="heavy" spc="-10" dirty="0">
                <a:solidFill>
                  <a:schemeClr val="bg2">
                    <a:lumMod val="20000"/>
                    <a:lumOff val="80000"/>
                  </a:schemeClr>
                </a:solidFill>
                <a:latin typeface="Arial"/>
                <a:cs typeface="Arial"/>
              </a:rPr>
              <a:t>n</a:t>
            </a:r>
            <a:r>
              <a:rPr sz="1700" b="1" u="heavy" dirty="0">
                <a:solidFill>
                  <a:schemeClr val="bg2">
                    <a:lumMod val="20000"/>
                    <a:lumOff val="80000"/>
                  </a:schemeClr>
                </a:solidFill>
                <a:latin typeface="Arial"/>
                <a:cs typeface="Arial"/>
              </a:rPr>
              <a:t>sensus.</a:t>
            </a:r>
            <a:r>
              <a:rPr sz="1700" b="1" u="heavy" spc="-15"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C</a:t>
            </a:r>
            <a:r>
              <a:rPr sz="1700" b="1" u="heavy" dirty="0">
                <a:solidFill>
                  <a:schemeClr val="bg2">
                    <a:lumMod val="20000"/>
                    <a:lumOff val="80000"/>
                  </a:schemeClr>
                </a:solidFill>
                <a:latin typeface="Arial"/>
                <a:cs typeface="Arial"/>
              </a:rPr>
              <a:t>ons</a:t>
            </a:r>
            <a:r>
              <a:rPr sz="1700" b="1" u="heavy" spc="-15" dirty="0">
                <a:solidFill>
                  <a:schemeClr val="bg2">
                    <a:lumMod val="20000"/>
                    <a:lumOff val="80000"/>
                  </a:schemeClr>
                </a:solidFill>
                <a:latin typeface="Arial"/>
                <a:cs typeface="Arial"/>
              </a:rPr>
              <a:t>e</a:t>
            </a:r>
            <a:r>
              <a:rPr sz="1700" b="1" u="heavy" dirty="0">
                <a:solidFill>
                  <a:schemeClr val="bg2">
                    <a:lumMod val="20000"/>
                    <a:lumOff val="80000"/>
                  </a:schemeClr>
                </a:solidFill>
                <a:latin typeface="Arial"/>
                <a:cs typeface="Arial"/>
              </a:rPr>
              <a:t>nsus</a:t>
            </a:r>
            <a:r>
              <a:rPr sz="1700" b="1" u="heavy" spc="-10" dirty="0">
                <a:solidFill>
                  <a:schemeClr val="bg2">
                    <a:lumMod val="20000"/>
                    <a:lumOff val="80000"/>
                  </a:schemeClr>
                </a:solidFill>
                <a:latin typeface="Arial"/>
                <a:cs typeface="Arial"/>
              </a:rPr>
              <a:t> i</a:t>
            </a:r>
            <a:r>
              <a:rPr sz="1700" b="1" u="heavy" dirty="0">
                <a:solidFill>
                  <a:schemeClr val="bg2">
                    <a:lumMod val="20000"/>
                    <a:lumOff val="80000"/>
                  </a:schemeClr>
                </a:solidFill>
                <a:latin typeface="Arial"/>
                <a:cs typeface="Arial"/>
              </a:rPr>
              <a:t>s</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he</a:t>
            </a:r>
            <a:endParaRPr sz="1700" dirty="0">
              <a:solidFill>
                <a:schemeClr val="bg2">
                  <a:lumMod val="20000"/>
                  <a:lumOff val="80000"/>
                </a:schemeClr>
              </a:solidFill>
              <a:latin typeface="Arial"/>
              <a:cs typeface="Arial"/>
            </a:endParaRPr>
          </a:p>
          <a:p>
            <a:pPr marL="12700" marR="242570">
              <a:lnSpc>
                <a:spcPct val="100000"/>
              </a:lnSpc>
            </a:pPr>
            <a:r>
              <a:rPr sz="1700" b="1" u="heavy" dirty="0">
                <a:solidFill>
                  <a:schemeClr val="bg2">
                    <a:lumMod val="20000"/>
                    <a:lumOff val="80000"/>
                  </a:schemeClr>
                </a:solidFill>
                <a:latin typeface="Arial"/>
                <a:cs typeface="Arial"/>
              </a:rPr>
              <a:t>bus</a:t>
            </a:r>
            <a:r>
              <a:rPr sz="1700" b="1" u="heavy" spc="-5"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ness</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of</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p</a:t>
            </a:r>
            <a:r>
              <a:rPr sz="1700" b="1" u="heavy" spc="-10" dirty="0">
                <a:solidFill>
                  <a:schemeClr val="bg2">
                    <a:lumMod val="20000"/>
                    <a:lumOff val="80000"/>
                  </a:schemeClr>
                </a:solidFill>
                <a:latin typeface="Arial"/>
                <a:cs typeface="Arial"/>
              </a:rPr>
              <a:t>oli</a:t>
            </a:r>
            <a:r>
              <a:rPr sz="1700" b="1" u="heavy" spc="5" dirty="0">
                <a:solidFill>
                  <a:schemeClr val="bg2">
                    <a:lumMod val="20000"/>
                    <a:lumOff val="80000"/>
                  </a:schemeClr>
                </a:solidFill>
                <a:latin typeface="Arial"/>
                <a:cs typeface="Arial"/>
              </a:rPr>
              <a:t>t</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c</a:t>
            </a:r>
            <a:r>
              <a:rPr sz="1700" b="1" u="heavy" spc="10" dirty="0">
                <a:solidFill>
                  <a:schemeClr val="bg2">
                    <a:lumMod val="20000"/>
                    <a:lumOff val="80000"/>
                  </a:schemeClr>
                </a:solidFill>
                <a:latin typeface="Arial"/>
                <a:cs typeface="Arial"/>
              </a:rPr>
              <a:t>s</a:t>
            </a:r>
            <a:r>
              <a:rPr sz="1700" b="1" u="heavy" dirty="0">
                <a:solidFill>
                  <a:schemeClr val="bg2">
                    <a:lumMod val="20000"/>
                    <a:lumOff val="80000"/>
                  </a:schemeClr>
                </a:solidFill>
                <a:latin typeface="Arial"/>
                <a:cs typeface="Arial"/>
              </a:rPr>
              <a:t>.</a:t>
            </a:r>
            <a:r>
              <a:rPr sz="1700" b="1" u="heavy" spc="-1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S</a:t>
            </a:r>
            <a:r>
              <a:rPr sz="1700" b="1" u="heavy" spc="10" dirty="0">
                <a:solidFill>
                  <a:schemeClr val="bg2">
                    <a:lumMod val="20000"/>
                    <a:lumOff val="80000"/>
                  </a:schemeClr>
                </a:solidFill>
                <a:latin typeface="Arial"/>
                <a:cs typeface="Arial"/>
              </a:rPr>
              <a:t>c</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ence,</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on</a:t>
            </a:r>
            <a:r>
              <a:rPr sz="1700" b="1" u="heavy" spc="-5" dirty="0">
                <a:solidFill>
                  <a:schemeClr val="bg2">
                    <a:lumMod val="20000"/>
                    <a:lumOff val="80000"/>
                  </a:schemeClr>
                </a:solidFill>
                <a:latin typeface="Arial"/>
                <a:cs typeface="Arial"/>
              </a:rPr>
              <a:t> t</a:t>
            </a:r>
            <a:r>
              <a:rPr sz="1700" b="1" u="heavy" dirty="0">
                <a:solidFill>
                  <a:schemeClr val="bg2">
                    <a:lumMod val="20000"/>
                    <a:lumOff val="80000"/>
                  </a:schemeClr>
                </a:solidFill>
                <a:latin typeface="Arial"/>
                <a:cs typeface="Arial"/>
              </a:rPr>
              <a:t>he</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con</a:t>
            </a:r>
            <a:r>
              <a:rPr sz="1700" b="1" u="heavy" spc="-5" dirty="0">
                <a:solidFill>
                  <a:schemeClr val="bg2">
                    <a:lumMod val="20000"/>
                    <a:lumOff val="80000"/>
                  </a:schemeClr>
                </a:solidFill>
                <a:latin typeface="Arial"/>
                <a:cs typeface="Arial"/>
              </a:rPr>
              <a:t>tr</a:t>
            </a:r>
            <a:r>
              <a:rPr sz="1700" b="1" u="heavy" dirty="0">
                <a:solidFill>
                  <a:schemeClr val="bg2">
                    <a:lumMod val="20000"/>
                    <a:lumOff val="80000"/>
                  </a:schemeClr>
                </a:solidFill>
                <a:latin typeface="Arial"/>
                <a:cs typeface="Arial"/>
              </a:rPr>
              <a:t>a</a:t>
            </a:r>
            <a:r>
              <a:rPr sz="1700" b="1" u="heavy" spc="-1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y,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equ</a:t>
            </a:r>
            <a:r>
              <a:rPr sz="1700" b="1" u="heavy" spc="-10" dirty="0">
                <a:solidFill>
                  <a:schemeClr val="bg2">
                    <a:lumMod val="20000"/>
                    <a:lumOff val="80000"/>
                  </a:schemeClr>
                </a:solidFill>
                <a:latin typeface="Arial"/>
                <a:cs typeface="Arial"/>
              </a:rPr>
              <a:t>i</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es</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on</a:t>
            </a:r>
            <a:r>
              <a:rPr sz="1700" b="1" u="heavy" spc="5" dirty="0">
                <a:solidFill>
                  <a:schemeClr val="bg2">
                    <a:lumMod val="20000"/>
                    <a:lumOff val="80000"/>
                  </a:schemeClr>
                </a:solidFill>
                <a:latin typeface="Arial"/>
                <a:cs typeface="Arial"/>
              </a:rPr>
              <a:t>l</a:t>
            </a:r>
            <a:r>
              <a:rPr sz="1700" b="1" u="heavy" dirty="0">
                <a:solidFill>
                  <a:schemeClr val="bg2">
                    <a:lumMod val="20000"/>
                    <a:lumOff val="80000"/>
                  </a:schemeClr>
                </a:solidFill>
                <a:latin typeface="Arial"/>
                <a:cs typeface="Arial"/>
              </a:rPr>
              <a:t>y</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one</a:t>
            </a:r>
            <a:r>
              <a:rPr sz="1700" b="1" u="heavy" spc="-10" dirty="0">
                <a:solidFill>
                  <a:schemeClr val="bg2">
                    <a:lumMod val="20000"/>
                    <a:lumOff val="80000"/>
                  </a:schemeClr>
                </a:solidFill>
                <a:latin typeface="Arial"/>
                <a:cs typeface="Arial"/>
              </a:rPr>
              <a:t> i</a:t>
            </a:r>
            <a:r>
              <a:rPr sz="1700" b="1" u="heavy" spc="25" dirty="0">
                <a:solidFill>
                  <a:schemeClr val="bg2">
                    <a:lumMod val="20000"/>
                    <a:lumOff val="80000"/>
                  </a:schemeClr>
                </a:solidFill>
                <a:latin typeface="Arial"/>
                <a:cs typeface="Arial"/>
              </a:rPr>
              <a:t>n</a:t>
            </a:r>
            <a:r>
              <a:rPr sz="1700" b="1" u="heavy" spc="-25" dirty="0">
                <a:solidFill>
                  <a:schemeClr val="bg2">
                    <a:lumMod val="20000"/>
                    <a:lumOff val="80000"/>
                  </a:schemeClr>
                </a:solidFill>
                <a:latin typeface="Arial"/>
                <a:cs typeface="Arial"/>
              </a:rPr>
              <a:t>v</a:t>
            </a:r>
            <a:r>
              <a:rPr sz="1700" b="1" u="heavy" dirty="0">
                <a:solidFill>
                  <a:schemeClr val="bg2">
                    <a:lumMod val="20000"/>
                    <a:lumOff val="80000"/>
                  </a:schemeClr>
                </a:solidFill>
                <a:latin typeface="Arial"/>
                <a:cs typeface="Arial"/>
              </a:rPr>
              <a:t>es</a:t>
            </a:r>
            <a:r>
              <a:rPr sz="1700" b="1" u="heavy" spc="-5" dirty="0">
                <a:solidFill>
                  <a:schemeClr val="bg2">
                    <a:lumMod val="20000"/>
                    <a:lumOff val="80000"/>
                  </a:schemeClr>
                </a:solidFill>
                <a:latin typeface="Arial"/>
                <a:cs typeface="Arial"/>
              </a:rPr>
              <a:t>t</a:t>
            </a:r>
            <a:r>
              <a:rPr sz="1700" b="1" u="heavy" spc="-10" dirty="0">
                <a:solidFill>
                  <a:schemeClr val="bg2">
                    <a:lumMod val="20000"/>
                    <a:lumOff val="80000"/>
                  </a:schemeClr>
                </a:solidFill>
                <a:latin typeface="Arial"/>
                <a:cs typeface="Arial"/>
              </a:rPr>
              <a:t>i</a:t>
            </a:r>
            <a:r>
              <a:rPr sz="1700" b="1" u="heavy" spc="10" dirty="0">
                <a:solidFill>
                  <a:schemeClr val="bg2">
                    <a:lumMod val="20000"/>
                    <a:lumOff val="80000"/>
                  </a:schemeClr>
                </a:solidFill>
                <a:latin typeface="Arial"/>
                <a:cs typeface="Arial"/>
              </a:rPr>
              <a:t>g</a:t>
            </a:r>
            <a:r>
              <a:rPr sz="1700" b="1" u="heavy" dirty="0">
                <a:solidFill>
                  <a:schemeClr val="bg2">
                    <a:lumMod val="20000"/>
                    <a:lumOff val="80000"/>
                  </a:schemeClr>
                </a:solidFill>
                <a:latin typeface="Arial"/>
                <a:cs typeface="Arial"/>
              </a:rPr>
              <a:t>a</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or</a:t>
            </a:r>
            <a:r>
              <a:rPr sz="1700" b="1" u="heavy" spc="-35" dirty="0">
                <a:solidFill>
                  <a:schemeClr val="bg2">
                    <a:lumMod val="20000"/>
                    <a:lumOff val="80000"/>
                  </a:schemeClr>
                </a:solidFill>
                <a:latin typeface="Arial"/>
                <a:cs typeface="Arial"/>
              </a:rPr>
              <a:t> </a:t>
            </a:r>
            <a:r>
              <a:rPr sz="1700" b="1" u="heavy" spc="40" dirty="0">
                <a:solidFill>
                  <a:schemeClr val="bg2">
                    <a:lumMod val="20000"/>
                    <a:lumOff val="80000"/>
                  </a:schemeClr>
                </a:solidFill>
                <a:latin typeface="Arial"/>
                <a:cs typeface="Arial"/>
              </a:rPr>
              <a:t>w</a:t>
            </a:r>
            <a:r>
              <a:rPr sz="1700" b="1" u="heavy" spc="-10" dirty="0">
                <a:solidFill>
                  <a:schemeClr val="bg2">
                    <a:lumMod val="20000"/>
                    <a:lumOff val="80000"/>
                  </a:schemeClr>
                </a:solidFill>
                <a:latin typeface="Arial"/>
                <a:cs typeface="Arial"/>
              </a:rPr>
              <a:t>h</a:t>
            </a:r>
            <a:r>
              <a:rPr sz="1700" b="1" u="heavy" dirty="0">
                <a:solidFill>
                  <a:schemeClr val="bg2">
                    <a:lumMod val="20000"/>
                    <a:lumOff val="80000"/>
                  </a:schemeClr>
                </a:solidFill>
                <a:latin typeface="Arial"/>
                <a:cs typeface="Arial"/>
              </a:rPr>
              <a:t>o</a:t>
            </a:r>
            <a:r>
              <a:rPr sz="1700" b="1"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happ</a:t>
            </a:r>
            <a:r>
              <a:rPr sz="1700" b="1" u="heavy" spc="-15" dirty="0">
                <a:solidFill>
                  <a:schemeClr val="bg2">
                    <a:lumMod val="20000"/>
                    <a:lumOff val="80000"/>
                  </a:schemeClr>
                </a:solidFill>
                <a:latin typeface="Arial"/>
                <a:cs typeface="Arial"/>
              </a:rPr>
              <a:t>e</a:t>
            </a:r>
            <a:r>
              <a:rPr sz="1700" b="1" u="heavy" dirty="0">
                <a:solidFill>
                  <a:schemeClr val="bg2">
                    <a:lumMod val="20000"/>
                    <a:lumOff val="80000"/>
                  </a:schemeClr>
                </a:solidFill>
                <a:latin typeface="Arial"/>
                <a:cs typeface="Arial"/>
              </a:rPr>
              <a:t>ns</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o</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be</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gh</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a:t>
            </a:r>
            <a:r>
              <a:rPr sz="1700" b="1" u="heavy" spc="-40" dirty="0">
                <a:solidFill>
                  <a:schemeClr val="bg2">
                    <a:lumMod val="20000"/>
                    <a:lumOff val="80000"/>
                  </a:schemeClr>
                </a:solidFill>
                <a:latin typeface="Arial"/>
                <a:cs typeface="Arial"/>
              </a:rPr>
              <a:t> </a:t>
            </a:r>
            <a:r>
              <a:rPr sz="1700" b="1" u="heavy" spc="40" dirty="0">
                <a:solidFill>
                  <a:schemeClr val="bg2">
                    <a:lumMod val="20000"/>
                    <a:lumOff val="80000"/>
                  </a:schemeClr>
                </a:solidFill>
                <a:latin typeface="Arial"/>
                <a:cs typeface="Arial"/>
              </a:rPr>
              <a:t>w</a:t>
            </a:r>
            <a:r>
              <a:rPr sz="1700" b="1" u="heavy" dirty="0">
                <a:solidFill>
                  <a:schemeClr val="bg2">
                    <a:lumMod val="20000"/>
                    <a:lumOff val="80000"/>
                  </a:schemeClr>
                </a:solidFill>
                <a:latin typeface="Arial"/>
                <a:cs typeface="Arial"/>
              </a:rPr>
              <a:t>h</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ch</a:t>
            </a:r>
            <a:r>
              <a:rPr sz="1700" b="1" u="heavy" spc="-5" dirty="0">
                <a:solidFill>
                  <a:schemeClr val="bg2">
                    <a:lumMod val="20000"/>
                    <a:lumOff val="80000"/>
                  </a:schemeClr>
                </a:solidFill>
                <a:latin typeface="Arial"/>
                <a:cs typeface="Arial"/>
              </a:rPr>
              <a:t> </a:t>
            </a:r>
            <a:r>
              <a:rPr sz="1700" b="1" u="heavy" spc="-15" dirty="0">
                <a:solidFill>
                  <a:schemeClr val="bg2">
                    <a:lumMod val="20000"/>
                    <a:lumOff val="80000"/>
                  </a:schemeClr>
                </a:solidFill>
                <a:latin typeface="Arial"/>
                <a:cs typeface="Arial"/>
              </a:rPr>
              <a:t>m</a:t>
            </a:r>
            <a:r>
              <a:rPr sz="1700" b="1" u="heavy" dirty="0">
                <a:solidFill>
                  <a:schemeClr val="bg2">
                    <a:lumMod val="20000"/>
                    <a:lumOff val="80000"/>
                  </a:schemeClr>
                </a:solidFill>
                <a:latin typeface="Arial"/>
                <a:cs typeface="Arial"/>
              </a:rPr>
              <a:t>eans</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hat</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he</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or</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she</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has</a:t>
            </a:r>
            <a:r>
              <a:rPr sz="1700" b="1" u="heavy" spc="5"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esu</a:t>
            </a:r>
            <a:r>
              <a:rPr sz="1700" b="1" u="heavy" spc="-10" dirty="0">
                <a:solidFill>
                  <a:schemeClr val="bg2">
                    <a:lumMod val="20000"/>
                    <a:lumOff val="80000"/>
                  </a:schemeClr>
                </a:solidFill>
                <a:latin typeface="Arial"/>
                <a:cs typeface="Arial"/>
              </a:rPr>
              <a:t>l</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s</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hat</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a</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30" dirty="0">
                <a:solidFill>
                  <a:schemeClr val="bg2">
                    <a:lumMod val="20000"/>
                    <a:lumOff val="80000"/>
                  </a:schemeClr>
                </a:solidFill>
                <a:latin typeface="Arial"/>
                <a:cs typeface="Arial"/>
              </a:rPr>
              <a:t> </a:t>
            </a:r>
            <a:r>
              <a:rPr sz="1700" b="1" u="heavy" spc="-25" dirty="0">
                <a:solidFill>
                  <a:schemeClr val="bg2">
                    <a:lumMod val="20000"/>
                    <a:lumOff val="80000"/>
                  </a:schemeClr>
                </a:solidFill>
                <a:latin typeface="Arial"/>
                <a:cs typeface="Arial"/>
              </a:rPr>
              <a:t>v</a:t>
            </a:r>
            <a:r>
              <a:rPr sz="1700" b="1" u="heavy" dirty="0">
                <a:solidFill>
                  <a:schemeClr val="bg2">
                    <a:lumMod val="20000"/>
                    <a:lumOff val="80000"/>
                  </a:schemeClr>
                </a:solidFill>
                <a:latin typeface="Arial"/>
                <a:cs typeface="Arial"/>
              </a:rPr>
              <a:t>e</a:t>
            </a:r>
            <a:r>
              <a:rPr sz="1700" b="1" u="heavy" spc="5" dirty="0">
                <a:solidFill>
                  <a:schemeClr val="bg2">
                    <a:lumMod val="20000"/>
                    <a:lumOff val="80000"/>
                  </a:schemeClr>
                </a:solidFill>
                <a:latin typeface="Arial"/>
                <a:cs typeface="Arial"/>
              </a:rPr>
              <a:t>r</a:t>
            </a:r>
            <a:r>
              <a:rPr sz="1700" b="1" u="heavy" spc="-10" dirty="0">
                <a:solidFill>
                  <a:schemeClr val="bg2">
                    <a:lumMod val="20000"/>
                    <a:lumOff val="80000"/>
                  </a:schemeClr>
                </a:solidFill>
                <a:latin typeface="Arial"/>
                <a:cs typeface="Arial"/>
              </a:rPr>
              <a:t>i</a:t>
            </a:r>
            <a:r>
              <a:rPr sz="1700" b="1" u="heavy" spc="-5" dirty="0">
                <a:solidFill>
                  <a:schemeClr val="bg2">
                    <a:lumMod val="20000"/>
                    <a:lumOff val="80000"/>
                  </a:schemeClr>
                </a:solidFill>
                <a:latin typeface="Arial"/>
                <a:cs typeface="Arial"/>
              </a:rPr>
              <a:t>f</a:t>
            </a:r>
            <a:r>
              <a:rPr sz="1700" b="1" u="heavy" spc="5"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ab</a:t>
            </a:r>
            <a:r>
              <a:rPr sz="1700" b="1" u="heavy" spc="-10" dirty="0">
                <a:solidFill>
                  <a:schemeClr val="bg2">
                    <a:lumMod val="20000"/>
                    <a:lumOff val="80000"/>
                  </a:schemeClr>
                </a:solidFill>
                <a:latin typeface="Arial"/>
                <a:cs typeface="Arial"/>
              </a:rPr>
              <a:t>l</a:t>
            </a:r>
            <a:r>
              <a:rPr sz="1700" b="1" u="heavy" dirty="0">
                <a:solidFill>
                  <a:schemeClr val="bg2">
                    <a:lumMod val="20000"/>
                    <a:lumOff val="80000"/>
                  </a:schemeClr>
                </a:solidFill>
                <a:latin typeface="Arial"/>
                <a:cs typeface="Arial"/>
              </a:rPr>
              <a:t>e</a:t>
            </a:r>
            <a:endParaRPr sz="1700" dirty="0">
              <a:solidFill>
                <a:schemeClr val="bg2">
                  <a:lumMod val="20000"/>
                  <a:lumOff val="80000"/>
                </a:schemeClr>
              </a:solidFill>
              <a:latin typeface="Arial"/>
              <a:cs typeface="Arial"/>
            </a:endParaRPr>
          </a:p>
          <a:p>
            <a:pPr marL="12700" marR="6350" algn="just">
              <a:lnSpc>
                <a:spcPct val="99700"/>
              </a:lnSpc>
              <a:spcBef>
                <a:spcPts val="5"/>
              </a:spcBef>
            </a:pPr>
            <a:r>
              <a:rPr sz="1700" b="1" u="heavy" dirty="0">
                <a:solidFill>
                  <a:schemeClr val="bg2">
                    <a:lumMod val="20000"/>
                    <a:lumOff val="80000"/>
                  </a:schemeClr>
                </a:solidFill>
                <a:latin typeface="Arial"/>
                <a:cs typeface="Arial"/>
              </a:rPr>
              <a:t>by</a:t>
            </a:r>
            <a:r>
              <a:rPr sz="1700" b="1" u="heavy" spc="-2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5" dirty="0">
                <a:solidFill>
                  <a:schemeClr val="bg2">
                    <a:lumMod val="20000"/>
                    <a:lumOff val="80000"/>
                  </a:schemeClr>
                </a:solidFill>
                <a:latin typeface="Arial"/>
                <a:cs typeface="Arial"/>
              </a:rPr>
              <a:t>f</a:t>
            </a:r>
            <a:r>
              <a:rPr sz="1700" b="1" u="heavy" dirty="0">
                <a:solidFill>
                  <a:schemeClr val="bg2">
                    <a:lumMod val="20000"/>
                    <a:lumOff val="80000"/>
                  </a:schemeClr>
                </a:solidFill>
                <a:latin typeface="Arial"/>
                <a:cs typeface="Arial"/>
              </a:rPr>
              <a:t>e</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ence</a:t>
            </a:r>
            <a:r>
              <a:rPr sz="1700" b="1" u="heavy" spc="-5" dirty="0">
                <a:solidFill>
                  <a:schemeClr val="bg2">
                    <a:lumMod val="20000"/>
                    <a:lumOff val="80000"/>
                  </a:schemeClr>
                </a:solidFill>
                <a:latin typeface="Arial"/>
                <a:cs typeface="Arial"/>
              </a:rPr>
              <a:t> t</a:t>
            </a:r>
            <a:r>
              <a:rPr sz="1700" b="1" u="heavy" dirty="0">
                <a:solidFill>
                  <a:schemeClr val="bg2">
                    <a:lumMod val="20000"/>
                    <a:lumOff val="80000"/>
                  </a:schemeClr>
                </a:solidFill>
                <a:latin typeface="Arial"/>
                <a:cs typeface="Arial"/>
              </a:rPr>
              <a:t>o</a:t>
            </a:r>
            <a:r>
              <a:rPr sz="1700" b="1" u="heavy" spc="5"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he</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10" dirty="0">
                <a:solidFill>
                  <a:schemeClr val="bg2">
                    <a:lumMod val="20000"/>
                    <a:lumOff val="80000"/>
                  </a:schemeClr>
                </a:solidFill>
                <a:latin typeface="Arial"/>
                <a:cs typeface="Arial"/>
              </a:rPr>
              <a:t>a</a:t>
            </a:r>
            <a:r>
              <a:rPr sz="1700" b="1" u="heavy" dirty="0">
                <a:solidFill>
                  <a:schemeClr val="bg2">
                    <a:lumMod val="20000"/>
                    <a:lumOff val="80000"/>
                  </a:schemeClr>
                </a:solidFill>
                <a:latin typeface="Arial"/>
                <a:cs typeface="Arial"/>
              </a:rPr>
              <a:t>l</a:t>
            </a:r>
            <a:r>
              <a:rPr sz="1700" b="1" u="heavy" spc="-25" dirty="0">
                <a:solidFill>
                  <a:schemeClr val="bg2">
                    <a:lumMod val="20000"/>
                    <a:lumOff val="80000"/>
                  </a:schemeClr>
                </a:solidFill>
                <a:latin typeface="Arial"/>
                <a:cs typeface="Arial"/>
              </a:rPr>
              <a:t> </a:t>
            </a:r>
            <a:r>
              <a:rPr sz="1700" b="1" u="heavy" spc="40" dirty="0">
                <a:solidFill>
                  <a:schemeClr val="bg2">
                    <a:lumMod val="20000"/>
                    <a:lumOff val="80000"/>
                  </a:schemeClr>
                </a:solidFill>
                <a:latin typeface="Arial"/>
                <a:cs typeface="Arial"/>
              </a:rPr>
              <a:t>w</a:t>
            </a:r>
            <a:r>
              <a:rPr sz="1700" b="1" u="heavy" spc="-10" dirty="0">
                <a:solidFill>
                  <a:schemeClr val="bg2">
                    <a:lumMod val="20000"/>
                    <a:lumOff val="80000"/>
                  </a:schemeClr>
                </a:solidFill>
                <a:latin typeface="Arial"/>
                <a:cs typeface="Arial"/>
              </a:rPr>
              <a:t>o</a:t>
            </a:r>
            <a:r>
              <a:rPr sz="1700" b="1" u="heavy" spc="-5" dirty="0">
                <a:solidFill>
                  <a:schemeClr val="bg2">
                    <a:lumMod val="20000"/>
                    <a:lumOff val="80000"/>
                  </a:schemeClr>
                </a:solidFill>
                <a:latin typeface="Arial"/>
                <a:cs typeface="Arial"/>
              </a:rPr>
              <a:t>r</a:t>
            </a:r>
            <a:r>
              <a:rPr sz="1700" b="1" u="heavy" spc="-10" dirty="0">
                <a:solidFill>
                  <a:schemeClr val="bg2">
                    <a:lumMod val="20000"/>
                    <a:lumOff val="80000"/>
                  </a:schemeClr>
                </a:solidFill>
                <a:latin typeface="Arial"/>
                <a:cs typeface="Arial"/>
              </a:rPr>
              <a:t>l</a:t>
            </a:r>
            <a:r>
              <a:rPr sz="1700" b="1" u="heavy" dirty="0">
                <a:solidFill>
                  <a:schemeClr val="bg2">
                    <a:lumMod val="20000"/>
                    <a:lumOff val="80000"/>
                  </a:schemeClr>
                </a:solidFill>
                <a:latin typeface="Arial"/>
                <a:cs typeface="Arial"/>
              </a:rPr>
              <a:t>d.</a:t>
            </a:r>
            <a:r>
              <a:rPr sz="1700" b="1" u="heavy" spc="-15" dirty="0">
                <a:solidFill>
                  <a:schemeClr val="bg2">
                    <a:lumMod val="20000"/>
                    <a:lumOff val="80000"/>
                  </a:schemeClr>
                </a:solidFill>
                <a:latin typeface="Arial"/>
                <a:cs typeface="Arial"/>
              </a:rPr>
              <a:t> </a:t>
            </a:r>
            <a:r>
              <a:rPr sz="1700" b="1" u="heavy" spc="-10"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n</a:t>
            </a:r>
            <a:r>
              <a:rPr sz="1700" b="1" u="heavy" spc="-5" dirty="0">
                <a:solidFill>
                  <a:schemeClr val="bg2">
                    <a:lumMod val="20000"/>
                    <a:lumOff val="80000"/>
                  </a:schemeClr>
                </a:solidFill>
                <a:latin typeface="Arial"/>
                <a:cs typeface="Arial"/>
              </a:rPr>
              <a:t> </a:t>
            </a:r>
            <a:r>
              <a:rPr sz="1700" b="1" u="heavy" spc="10" dirty="0">
                <a:solidFill>
                  <a:schemeClr val="bg2">
                    <a:lumMod val="20000"/>
                    <a:lumOff val="80000"/>
                  </a:schemeClr>
                </a:solidFill>
                <a:latin typeface="Arial"/>
                <a:cs typeface="Arial"/>
              </a:rPr>
              <a:t>s</a:t>
            </a:r>
            <a:r>
              <a:rPr sz="1700" b="1" u="heavy" dirty="0">
                <a:solidFill>
                  <a:schemeClr val="bg2">
                    <a:lumMod val="20000"/>
                    <a:lumOff val="80000"/>
                  </a:schemeClr>
                </a:solidFill>
                <a:latin typeface="Arial"/>
                <a:cs typeface="Arial"/>
              </a:rPr>
              <a:t>c</a:t>
            </a:r>
            <a:r>
              <a:rPr sz="1700" b="1" u="heavy" spc="-5"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ence</a:t>
            </a:r>
            <a:r>
              <a:rPr sz="1700" b="1" u="heavy" spc="5"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consensus</a:t>
            </a:r>
            <a:r>
              <a:rPr sz="1700" b="1" u="heavy" spc="-10" dirty="0">
                <a:solidFill>
                  <a:schemeClr val="bg2">
                    <a:lumMod val="20000"/>
                    <a:lumOff val="80000"/>
                  </a:schemeClr>
                </a:solidFill>
                <a:latin typeface="Arial"/>
                <a:cs typeface="Arial"/>
              </a:rPr>
              <a:t> i</a:t>
            </a:r>
            <a:r>
              <a:rPr sz="1700" b="1" u="heavy" dirty="0">
                <a:solidFill>
                  <a:schemeClr val="bg2">
                    <a:lumMod val="20000"/>
                    <a:lumOff val="80000"/>
                  </a:schemeClr>
                </a:solidFill>
                <a:latin typeface="Arial"/>
                <a:cs typeface="Arial"/>
              </a:rPr>
              <a:t>s</a:t>
            </a:r>
            <a:r>
              <a:rPr sz="1700" b="1" u="heavy" spc="5" dirty="0">
                <a:solidFill>
                  <a:schemeClr val="bg2">
                    <a:lumMod val="20000"/>
                    <a:lumOff val="80000"/>
                  </a:schemeClr>
                </a:solidFill>
                <a:latin typeface="Arial"/>
                <a:cs typeface="Arial"/>
              </a:rPr>
              <a:t> </a:t>
            </a:r>
            <a:r>
              <a:rPr sz="1700" b="1" u="heavy" spc="-10" dirty="0">
                <a:solidFill>
                  <a:schemeClr val="bg2">
                    <a:lumMod val="20000"/>
                    <a:lumOff val="80000"/>
                  </a:schemeClr>
                </a:solidFill>
                <a:latin typeface="Arial"/>
                <a:cs typeface="Arial"/>
              </a:rPr>
              <a:t>i</a:t>
            </a:r>
            <a:r>
              <a:rPr sz="1700" b="1" u="heavy" spc="-5" dirty="0">
                <a:solidFill>
                  <a:schemeClr val="bg2">
                    <a:lumMod val="20000"/>
                    <a:lumOff val="80000"/>
                  </a:schemeClr>
                </a:solidFill>
                <a:latin typeface="Arial"/>
                <a:cs typeface="Arial"/>
              </a:rPr>
              <a:t>r</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5" dirty="0">
                <a:solidFill>
                  <a:schemeClr val="bg2">
                    <a:lumMod val="20000"/>
                    <a:lumOff val="80000"/>
                  </a:schemeClr>
                </a:solidFill>
                <a:latin typeface="Arial"/>
                <a:cs typeface="Arial"/>
              </a:rPr>
              <a:t>l</a:t>
            </a:r>
            <a:r>
              <a:rPr sz="1700" b="1" u="heavy" spc="10" dirty="0">
                <a:solidFill>
                  <a:schemeClr val="bg2">
                    <a:lumMod val="20000"/>
                    <a:lumOff val="80000"/>
                  </a:schemeClr>
                </a:solidFill>
                <a:latin typeface="Arial"/>
                <a:cs typeface="Arial"/>
              </a:rPr>
              <a:t>e</a:t>
            </a:r>
            <a:r>
              <a:rPr sz="1700" b="1" u="heavy" spc="-25" dirty="0">
                <a:solidFill>
                  <a:schemeClr val="bg2">
                    <a:lumMod val="20000"/>
                    <a:lumOff val="80000"/>
                  </a:schemeClr>
                </a:solidFill>
                <a:latin typeface="Arial"/>
                <a:cs typeface="Arial"/>
              </a:rPr>
              <a:t>v</a:t>
            </a:r>
            <a:r>
              <a:rPr sz="1700" b="1" u="heavy" dirty="0">
                <a:solidFill>
                  <a:schemeClr val="bg2">
                    <a:lumMod val="20000"/>
                    <a:lumOff val="80000"/>
                  </a:schemeClr>
                </a:solidFill>
                <a:latin typeface="Arial"/>
                <a:cs typeface="Arial"/>
              </a:rPr>
              <a:t>an</a:t>
            </a:r>
            <a:r>
              <a:rPr sz="1700" b="1" u="heavy" spc="-5" dirty="0">
                <a:solidFill>
                  <a:schemeClr val="bg2">
                    <a:lumMod val="20000"/>
                    <a:lumOff val="80000"/>
                  </a:schemeClr>
                </a:solidFill>
                <a:latin typeface="Arial"/>
                <a:cs typeface="Arial"/>
              </a:rPr>
              <a:t>t</a:t>
            </a:r>
            <a:r>
              <a:rPr sz="1700" b="1" u="heavy" dirty="0">
                <a:solidFill>
                  <a:schemeClr val="bg2">
                    <a:lumMod val="20000"/>
                    <a:lumOff val="80000"/>
                  </a:schemeClr>
                </a:solidFill>
                <a:latin typeface="Arial"/>
                <a:cs typeface="Arial"/>
              </a:rPr>
              <a:t>. What</a:t>
            </a:r>
            <a:r>
              <a:rPr sz="1700" b="1" u="heavy" spc="-10"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a</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spc="10" dirty="0">
                <a:solidFill>
                  <a:schemeClr val="bg2">
                    <a:lumMod val="20000"/>
                    <a:lumOff val="80000"/>
                  </a:schemeClr>
                </a:solidFill>
                <a:latin typeface="Arial"/>
                <a:cs typeface="Arial"/>
              </a:rPr>
              <a:t>e</a:t>
            </a:r>
            <a:r>
              <a:rPr sz="1700" b="1" u="heavy" spc="-10" dirty="0">
                <a:solidFill>
                  <a:schemeClr val="bg2">
                    <a:lumMod val="20000"/>
                    <a:lumOff val="80000"/>
                  </a:schemeClr>
                </a:solidFill>
                <a:latin typeface="Arial"/>
                <a:cs typeface="Arial"/>
              </a:rPr>
              <a:t>l</a:t>
            </a:r>
            <a:r>
              <a:rPr sz="1700" b="1" u="heavy" spc="20" dirty="0">
                <a:solidFill>
                  <a:schemeClr val="bg2">
                    <a:lumMod val="20000"/>
                    <a:lumOff val="80000"/>
                  </a:schemeClr>
                </a:solidFill>
                <a:latin typeface="Arial"/>
                <a:cs typeface="Arial"/>
              </a:rPr>
              <a:t>e</a:t>
            </a:r>
            <a:r>
              <a:rPr sz="1700" b="1" u="heavy" spc="-25" dirty="0">
                <a:solidFill>
                  <a:schemeClr val="bg2">
                    <a:lumMod val="20000"/>
                    <a:lumOff val="80000"/>
                  </a:schemeClr>
                </a:solidFill>
                <a:latin typeface="Arial"/>
                <a:cs typeface="Arial"/>
              </a:rPr>
              <a:t>v</a:t>
            </a:r>
            <a:r>
              <a:rPr sz="1700" b="1" u="heavy" dirty="0">
                <a:solidFill>
                  <a:schemeClr val="bg2">
                    <a:lumMod val="20000"/>
                    <a:lumOff val="80000"/>
                  </a:schemeClr>
                </a:solidFill>
                <a:latin typeface="Arial"/>
                <a:cs typeface="Arial"/>
              </a:rPr>
              <a:t>ant</a:t>
            </a:r>
            <a:r>
              <a:rPr sz="1700" b="1" dirty="0">
                <a:solidFill>
                  <a:schemeClr val="bg2">
                    <a:lumMod val="20000"/>
                    <a:lumOff val="80000"/>
                  </a:schemeClr>
                </a:solidFill>
                <a:latin typeface="Arial"/>
                <a:cs typeface="Arial"/>
              </a:rPr>
              <a:t> </a:t>
            </a:r>
            <a:r>
              <a:rPr sz="1700" b="1" u="heavy" dirty="0">
                <a:solidFill>
                  <a:schemeClr val="bg2">
                    <a:lumMod val="20000"/>
                    <a:lumOff val="80000"/>
                  </a:schemeClr>
                </a:solidFill>
                <a:latin typeface="Arial"/>
                <a:cs typeface="Arial"/>
              </a:rPr>
              <a:t>a</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a:t>
            </a:r>
            <a:r>
              <a:rPr sz="1700" b="1" u="heavy" spc="-10"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ep</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oduc</a:t>
            </a:r>
            <a:r>
              <a:rPr sz="1700" b="1" u="heavy" spc="-5" dirty="0">
                <a:solidFill>
                  <a:schemeClr val="bg2">
                    <a:lumMod val="20000"/>
                    <a:lumOff val="80000"/>
                  </a:schemeClr>
                </a:solidFill>
                <a:latin typeface="Arial"/>
                <a:cs typeface="Arial"/>
              </a:rPr>
              <a:t>i</a:t>
            </a:r>
            <a:r>
              <a:rPr sz="1700" b="1" u="heavy" dirty="0">
                <a:solidFill>
                  <a:schemeClr val="bg2">
                    <a:lumMod val="20000"/>
                    <a:lumOff val="80000"/>
                  </a:schemeClr>
                </a:solidFill>
                <a:latin typeface="Arial"/>
                <a:cs typeface="Arial"/>
              </a:rPr>
              <a:t>b</a:t>
            </a:r>
            <a:r>
              <a:rPr sz="1700" b="1" u="heavy" spc="-10" dirty="0">
                <a:solidFill>
                  <a:schemeClr val="bg2">
                    <a:lumMod val="20000"/>
                    <a:lumOff val="80000"/>
                  </a:schemeClr>
                </a:solidFill>
                <a:latin typeface="Arial"/>
                <a:cs typeface="Arial"/>
              </a:rPr>
              <a:t>l</a:t>
            </a:r>
            <a:r>
              <a:rPr sz="1700" b="1" u="heavy" dirty="0">
                <a:solidFill>
                  <a:schemeClr val="bg2">
                    <a:lumMod val="20000"/>
                    <a:lumOff val="80000"/>
                  </a:schemeClr>
                </a:solidFill>
                <a:latin typeface="Arial"/>
                <a:cs typeface="Arial"/>
              </a:rPr>
              <a:t>e</a:t>
            </a:r>
            <a:r>
              <a:rPr sz="1700" b="1" u="heavy" spc="5" dirty="0">
                <a:solidFill>
                  <a:schemeClr val="bg2">
                    <a:lumMod val="20000"/>
                    <a:lumOff val="80000"/>
                  </a:schemeClr>
                </a:solidFill>
                <a:latin typeface="Arial"/>
                <a:cs typeface="Arial"/>
              </a:rPr>
              <a:t> </a:t>
            </a:r>
            <a:r>
              <a:rPr sz="1700" b="1" u="heavy" spc="-5" dirty="0">
                <a:solidFill>
                  <a:schemeClr val="bg2">
                    <a:lumMod val="20000"/>
                    <a:lumOff val="80000"/>
                  </a:schemeClr>
                </a:solidFill>
                <a:latin typeface="Arial"/>
                <a:cs typeface="Arial"/>
              </a:rPr>
              <a:t>r</a:t>
            </a:r>
            <a:r>
              <a:rPr sz="1700" b="1" u="heavy" dirty="0">
                <a:solidFill>
                  <a:schemeClr val="bg2">
                    <a:lumMod val="20000"/>
                    <a:lumOff val="80000"/>
                  </a:schemeClr>
                </a:solidFill>
                <a:latin typeface="Arial"/>
                <a:cs typeface="Arial"/>
              </a:rPr>
              <a:t>esu</a:t>
            </a:r>
            <a:r>
              <a:rPr sz="1700" b="1" u="heavy" spc="-10" dirty="0">
                <a:solidFill>
                  <a:schemeClr val="bg2">
                    <a:lumMod val="20000"/>
                    <a:lumOff val="80000"/>
                  </a:schemeClr>
                </a:solidFill>
                <a:latin typeface="Arial"/>
                <a:cs typeface="Arial"/>
              </a:rPr>
              <a:t>l</a:t>
            </a:r>
            <a:r>
              <a:rPr sz="1700" b="1" u="heavy" spc="-5" dirty="0">
                <a:solidFill>
                  <a:schemeClr val="bg2">
                    <a:lumMod val="20000"/>
                    <a:lumOff val="80000"/>
                  </a:schemeClr>
                </a:solidFill>
                <a:latin typeface="Arial"/>
                <a:cs typeface="Arial"/>
              </a:rPr>
              <a:t>t</a:t>
            </a:r>
            <a:r>
              <a:rPr sz="1700" b="1" u="heavy" spc="20" dirty="0">
                <a:solidFill>
                  <a:schemeClr val="bg2">
                    <a:lumMod val="20000"/>
                    <a:lumOff val="80000"/>
                  </a:schemeClr>
                </a:solidFill>
                <a:latin typeface="Arial"/>
                <a:cs typeface="Arial"/>
              </a:rPr>
              <a:t>s</a:t>
            </a:r>
            <a:r>
              <a:rPr sz="1700" b="1" spc="-10" dirty="0">
                <a:solidFill>
                  <a:schemeClr val="bg2">
                    <a:lumMod val="20000"/>
                    <a:lumOff val="80000"/>
                  </a:schemeClr>
                </a:solidFill>
                <a:latin typeface="Arial"/>
                <a:cs typeface="Arial"/>
              </a:rPr>
              <a:t>.</a:t>
            </a:r>
            <a:r>
              <a:rPr sz="1700" b="1"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 (</a:t>
            </a:r>
            <a:r>
              <a:rPr sz="1700" b="1" spc="5" dirty="0">
                <a:solidFill>
                  <a:schemeClr val="bg2">
                    <a:lumMod val="20000"/>
                    <a:lumOff val="80000"/>
                  </a:schemeClr>
                </a:solidFill>
                <a:latin typeface="Arial"/>
                <a:cs typeface="Arial"/>
              </a:rPr>
              <a:t>N</a:t>
            </a:r>
            <a:r>
              <a:rPr sz="1700" b="1"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t</a:t>
            </a:r>
            <a:r>
              <a:rPr sz="1700" b="1" spc="-15" dirty="0">
                <a:solidFill>
                  <a:schemeClr val="bg2">
                    <a:lumMod val="20000"/>
                    <a:lumOff val="80000"/>
                  </a:schemeClr>
                </a:solidFill>
                <a:latin typeface="Arial"/>
                <a:cs typeface="Arial"/>
              </a:rPr>
              <a:t>e</a:t>
            </a:r>
            <a:r>
              <a:rPr sz="1700" b="1" dirty="0">
                <a:solidFill>
                  <a:schemeClr val="bg2">
                    <a:lumMod val="20000"/>
                    <a:lumOff val="80000"/>
                  </a:schemeClr>
                </a:solidFill>
                <a:latin typeface="Arial"/>
                <a:cs typeface="Arial"/>
              </a:rPr>
              <a:t>: u</a:t>
            </a:r>
            <a:r>
              <a:rPr sz="1700" b="1" spc="-10" dirty="0">
                <a:solidFill>
                  <a:schemeClr val="bg2">
                    <a:lumMod val="20000"/>
                    <a:lumOff val="80000"/>
                  </a:schemeClr>
                </a:solidFill>
                <a:latin typeface="Arial"/>
                <a:cs typeface="Arial"/>
              </a:rPr>
              <a:t>n</a:t>
            </a:r>
            <a:r>
              <a:rPr sz="1700" b="1" dirty="0">
                <a:solidFill>
                  <a:schemeClr val="bg2">
                    <a:lumMod val="20000"/>
                    <a:lumOff val="80000"/>
                  </a:schemeClr>
                </a:solidFill>
                <a:latin typeface="Arial"/>
                <a:cs typeface="Arial"/>
              </a:rPr>
              <a:t>de</a:t>
            </a:r>
            <a:r>
              <a:rPr sz="1700" b="1" spc="-5" dirty="0">
                <a:solidFill>
                  <a:schemeClr val="bg2">
                    <a:lumMod val="20000"/>
                    <a:lumOff val="80000"/>
                  </a:schemeClr>
                </a:solidFill>
                <a:latin typeface="Arial"/>
                <a:cs typeface="Arial"/>
              </a:rPr>
              <a:t>r</a:t>
            </a:r>
            <a:r>
              <a:rPr sz="1700" b="1" spc="-10" dirty="0">
                <a:solidFill>
                  <a:schemeClr val="bg2">
                    <a:lumMod val="20000"/>
                    <a:lumOff val="80000"/>
                  </a:schemeClr>
                </a:solidFill>
                <a:latin typeface="Arial"/>
                <a:cs typeface="Arial"/>
              </a:rPr>
              <a:t>li</a:t>
            </a:r>
            <a:r>
              <a:rPr sz="1700" b="1" dirty="0">
                <a:solidFill>
                  <a:schemeClr val="bg2">
                    <a:lumMod val="20000"/>
                    <a:lumOff val="80000"/>
                  </a:schemeClr>
                </a:solidFill>
                <a:latin typeface="Arial"/>
                <a:cs typeface="Arial"/>
              </a:rPr>
              <a:t>ned</a:t>
            </a:r>
            <a:r>
              <a:rPr sz="1700" b="1" spc="-30" dirty="0">
                <a:solidFill>
                  <a:schemeClr val="bg2">
                    <a:lumMod val="20000"/>
                    <a:lumOff val="80000"/>
                  </a:schemeClr>
                </a:solidFill>
                <a:latin typeface="Arial"/>
                <a:cs typeface="Arial"/>
              </a:rPr>
              <a:t> </a:t>
            </a:r>
            <a:r>
              <a:rPr sz="1700" b="1" spc="40" dirty="0">
                <a:solidFill>
                  <a:schemeClr val="bg2">
                    <a:lumMod val="20000"/>
                    <a:lumOff val="80000"/>
                  </a:schemeClr>
                </a:solidFill>
                <a:latin typeface="Arial"/>
                <a:cs typeface="Arial"/>
              </a:rPr>
              <a:t>w</a:t>
            </a:r>
            <a:r>
              <a:rPr sz="1700" b="1" spc="-10" dirty="0">
                <a:solidFill>
                  <a:schemeClr val="bg2">
                    <a:lumMod val="20000"/>
                    <a:lumOff val="80000"/>
                  </a:schemeClr>
                </a:solidFill>
                <a:latin typeface="Arial"/>
                <a:cs typeface="Arial"/>
              </a:rPr>
              <a:t>o</a:t>
            </a:r>
            <a:r>
              <a:rPr sz="1700" b="1" spc="-5" dirty="0">
                <a:solidFill>
                  <a:schemeClr val="bg2">
                    <a:lumMod val="20000"/>
                    <a:lumOff val="80000"/>
                  </a:schemeClr>
                </a:solidFill>
                <a:latin typeface="Arial"/>
                <a:cs typeface="Arial"/>
              </a:rPr>
              <a:t>r</a:t>
            </a:r>
            <a:r>
              <a:rPr sz="1700" b="1" dirty="0">
                <a:solidFill>
                  <a:schemeClr val="bg2">
                    <a:lumMod val="20000"/>
                    <a:lumOff val="80000"/>
                  </a:schemeClr>
                </a:solidFill>
                <a:latin typeface="Arial"/>
                <a:cs typeface="Arial"/>
              </a:rPr>
              <a:t>ds</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h</a:t>
            </a:r>
            <a:r>
              <a:rPr sz="1700" b="1" spc="10" dirty="0">
                <a:solidFill>
                  <a:schemeClr val="bg2">
                    <a:lumMod val="20000"/>
                    <a:lumOff val="80000"/>
                  </a:schemeClr>
                </a:solidFill>
                <a:latin typeface="Arial"/>
                <a:cs typeface="Arial"/>
              </a:rPr>
              <a:t>a</a:t>
            </a:r>
            <a:r>
              <a:rPr sz="1700" b="1" spc="-40" dirty="0">
                <a:solidFill>
                  <a:schemeClr val="bg2">
                    <a:lumMod val="20000"/>
                    <a:lumOff val="80000"/>
                  </a:schemeClr>
                </a:solidFill>
                <a:latin typeface="Arial"/>
                <a:cs typeface="Arial"/>
              </a:rPr>
              <a:t>v</a:t>
            </a:r>
            <a:r>
              <a:rPr sz="1700" b="1" dirty="0">
                <a:solidFill>
                  <a:schemeClr val="bg2">
                    <a:lumMod val="20000"/>
                    <a:lumOff val="80000"/>
                  </a:schemeClr>
                </a:solidFill>
                <a:latin typeface="Arial"/>
                <a:cs typeface="Arial"/>
              </a:rPr>
              <a:t>e</a:t>
            </a:r>
            <a:r>
              <a:rPr sz="1700" b="1" spc="1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been</a:t>
            </a:r>
            <a:r>
              <a:rPr sz="1700" b="1" spc="-5"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added</a:t>
            </a:r>
            <a:r>
              <a:rPr sz="1700" b="1" spc="-5" dirty="0">
                <a:solidFill>
                  <a:schemeClr val="bg2">
                    <a:lumMod val="20000"/>
                    <a:lumOff val="80000"/>
                  </a:schemeClr>
                </a:solidFill>
                <a:latin typeface="Arial"/>
                <a:cs typeface="Arial"/>
              </a:rPr>
              <a:t> </a:t>
            </a:r>
            <a:r>
              <a:rPr sz="1700" b="1" spc="-20" dirty="0">
                <a:solidFill>
                  <a:schemeClr val="bg2">
                    <a:lumMod val="20000"/>
                    <a:lumOff val="80000"/>
                  </a:schemeClr>
                </a:solidFill>
                <a:latin typeface="Arial"/>
                <a:cs typeface="Arial"/>
              </a:rPr>
              <a:t>f</a:t>
            </a:r>
            <a:r>
              <a:rPr sz="1700" b="1" dirty="0">
                <a:solidFill>
                  <a:schemeClr val="bg2">
                    <a:lumMod val="20000"/>
                    <a:lumOff val="80000"/>
                  </a:schemeClr>
                </a:solidFill>
                <a:latin typeface="Arial"/>
                <a:cs typeface="Arial"/>
              </a:rPr>
              <a:t>or</a:t>
            </a:r>
            <a:r>
              <a:rPr sz="1700" b="1" spc="-10" dirty="0">
                <a:solidFill>
                  <a:schemeClr val="bg2">
                    <a:lumMod val="20000"/>
                    <a:lumOff val="80000"/>
                  </a:schemeClr>
                </a:solidFill>
                <a:latin typeface="Arial"/>
                <a:cs typeface="Arial"/>
              </a:rPr>
              <a:t> </a:t>
            </a:r>
            <a:r>
              <a:rPr sz="1700" b="1" dirty="0">
                <a:solidFill>
                  <a:schemeClr val="bg2">
                    <a:lumMod val="20000"/>
                    <a:lumOff val="80000"/>
                  </a:schemeClr>
                </a:solidFill>
                <a:latin typeface="Arial"/>
                <a:cs typeface="Arial"/>
              </a:rPr>
              <a:t>e</a:t>
            </a:r>
            <a:r>
              <a:rPr sz="1700" b="1" spc="-5" dirty="0">
                <a:solidFill>
                  <a:schemeClr val="bg2">
                    <a:lumMod val="20000"/>
                    <a:lumOff val="80000"/>
                  </a:schemeClr>
                </a:solidFill>
                <a:latin typeface="Arial"/>
                <a:cs typeface="Arial"/>
              </a:rPr>
              <a:t>m</a:t>
            </a:r>
            <a:r>
              <a:rPr sz="1700" b="1" dirty="0">
                <a:solidFill>
                  <a:schemeClr val="bg2">
                    <a:lumMod val="20000"/>
                    <a:lumOff val="80000"/>
                  </a:schemeClr>
                </a:solidFill>
                <a:latin typeface="Arial"/>
                <a:cs typeface="Arial"/>
              </a:rPr>
              <a:t>phas</a:t>
            </a:r>
            <a:r>
              <a:rPr sz="1700" b="1" spc="-5" dirty="0">
                <a:solidFill>
                  <a:schemeClr val="bg2">
                    <a:lumMod val="20000"/>
                    <a:lumOff val="80000"/>
                  </a:schemeClr>
                </a:solidFill>
                <a:latin typeface="Arial"/>
                <a:cs typeface="Arial"/>
              </a:rPr>
              <a:t>i</a:t>
            </a:r>
            <a:r>
              <a:rPr sz="1700" b="1" dirty="0">
                <a:solidFill>
                  <a:schemeClr val="bg2">
                    <a:lumMod val="20000"/>
                    <a:lumOff val="80000"/>
                  </a:schemeClr>
                </a:solidFill>
                <a:latin typeface="Arial"/>
                <a:cs typeface="Arial"/>
              </a:rPr>
              <a:t>s) </a:t>
            </a:r>
            <a:r>
              <a:rPr sz="1400" b="1" spc="-15" dirty="0">
                <a:solidFill>
                  <a:srgbClr val="000066"/>
                </a:solidFill>
                <a:latin typeface="Arial"/>
                <a:cs typeface="Arial"/>
              </a:rPr>
              <a:t>(</a:t>
            </a:r>
            <a:r>
              <a:rPr sz="1400" b="1" spc="5" dirty="0">
                <a:solidFill>
                  <a:srgbClr val="000066"/>
                </a:solidFill>
                <a:latin typeface="Arial"/>
                <a:cs typeface="Arial"/>
              </a:rPr>
              <a:t>M</a:t>
            </a:r>
            <a:r>
              <a:rPr sz="1400" b="1" spc="-10" dirty="0">
                <a:solidFill>
                  <a:srgbClr val="000066"/>
                </a:solidFill>
                <a:latin typeface="Arial"/>
                <a:cs typeface="Arial"/>
              </a:rPr>
              <a:t>i</a:t>
            </a:r>
            <a:r>
              <a:rPr sz="1400" b="1" dirty="0">
                <a:solidFill>
                  <a:srgbClr val="000066"/>
                </a:solidFill>
                <a:latin typeface="Arial"/>
                <a:cs typeface="Arial"/>
              </a:rPr>
              <a:t>c</a:t>
            </a:r>
            <a:r>
              <a:rPr sz="1400" b="1" spc="-10" dirty="0">
                <a:solidFill>
                  <a:srgbClr val="000066"/>
                </a:solidFill>
                <a:latin typeface="Arial"/>
                <a:cs typeface="Arial"/>
              </a:rPr>
              <a:t>h</a:t>
            </a:r>
            <a:r>
              <a:rPr sz="1400" b="1" spc="-15" dirty="0">
                <a:solidFill>
                  <a:srgbClr val="000066"/>
                </a:solidFill>
                <a:latin typeface="Arial"/>
                <a:cs typeface="Arial"/>
              </a:rPr>
              <a:t>a</a:t>
            </a:r>
            <a:r>
              <a:rPr sz="1400" b="1" dirty="0">
                <a:solidFill>
                  <a:srgbClr val="000066"/>
                </a:solidFill>
                <a:latin typeface="Arial"/>
                <a:cs typeface="Arial"/>
              </a:rPr>
              <a:t>el</a:t>
            </a:r>
            <a:r>
              <a:rPr sz="1400" b="1" spc="-5" dirty="0">
                <a:solidFill>
                  <a:srgbClr val="000066"/>
                </a:solidFill>
                <a:latin typeface="Arial"/>
                <a:cs typeface="Arial"/>
              </a:rPr>
              <a:t> </a:t>
            </a:r>
            <a:r>
              <a:rPr sz="1400" b="1" spc="-10" dirty="0">
                <a:solidFill>
                  <a:srgbClr val="000066"/>
                </a:solidFill>
                <a:latin typeface="Arial"/>
                <a:cs typeface="Arial"/>
              </a:rPr>
              <a:t>Cr</a:t>
            </a:r>
            <a:r>
              <a:rPr sz="1400" b="1" spc="5" dirty="0">
                <a:solidFill>
                  <a:srgbClr val="000066"/>
                </a:solidFill>
                <a:latin typeface="Arial"/>
                <a:cs typeface="Arial"/>
              </a:rPr>
              <a:t>i</a:t>
            </a:r>
            <a:r>
              <a:rPr sz="1400" b="1" dirty="0">
                <a:solidFill>
                  <a:srgbClr val="000066"/>
                </a:solidFill>
                <a:latin typeface="Arial"/>
                <a:cs typeface="Arial"/>
              </a:rPr>
              <a:t>c</a:t>
            </a:r>
            <a:r>
              <a:rPr sz="1400" b="1" spc="-20" dirty="0">
                <a:solidFill>
                  <a:srgbClr val="000066"/>
                </a:solidFill>
                <a:latin typeface="Arial"/>
                <a:cs typeface="Arial"/>
              </a:rPr>
              <a:t>h</a:t>
            </a:r>
            <a:r>
              <a:rPr sz="1400" b="1" dirty="0">
                <a:solidFill>
                  <a:srgbClr val="000066"/>
                </a:solidFill>
                <a:latin typeface="Arial"/>
                <a:cs typeface="Arial"/>
              </a:rPr>
              <a:t>t</a:t>
            </a:r>
            <a:r>
              <a:rPr sz="1400" b="1" spc="-10" dirty="0">
                <a:solidFill>
                  <a:srgbClr val="000066"/>
                </a:solidFill>
                <a:latin typeface="Arial"/>
                <a:cs typeface="Arial"/>
              </a:rPr>
              <a:t>o</a:t>
            </a:r>
            <a:r>
              <a:rPr sz="1400" b="1" dirty="0">
                <a:solidFill>
                  <a:srgbClr val="000066"/>
                </a:solidFill>
                <a:latin typeface="Arial"/>
                <a:cs typeface="Arial"/>
              </a:rPr>
              <a:t>n</a:t>
            </a:r>
            <a:r>
              <a:rPr sz="1400" b="1" spc="-25" dirty="0">
                <a:solidFill>
                  <a:srgbClr val="000066"/>
                </a:solidFill>
                <a:latin typeface="Arial"/>
                <a:cs typeface="Arial"/>
              </a:rPr>
              <a:t> </a:t>
            </a:r>
            <a:r>
              <a:rPr sz="1400" b="1" dirty="0">
                <a:solidFill>
                  <a:srgbClr val="000066"/>
                </a:solidFill>
                <a:latin typeface="Arial"/>
                <a:cs typeface="Arial"/>
              </a:rPr>
              <a:t>-</a:t>
            </a:r>
            <a:r>
              <a:rPr sz="1400" b="1" spc="5" dirty="0">
                <a:solidFill>
                  <a:srgbClr val="000066"/>
                </a:solidFill>
                <a:latin typeface="Arial"/>
                <a:cs typeface="Arial"/>
              </a:rPr>
              <a:t> </a:t>
            </a:r>
            <a:r>
              <a:rPr sz="1400" b="1" spc="-20" dirty="0">
                <a:solidFill>
                  <a:srgbClr val="000066"/>
                </a:solidFill>
                <a:latin typeface="Arial"/>
                <a:cs typeface="Arial"/>
              </a:rPr>
              <a:t>p</a:t>
            </a:r>
            <a:r>
              <a:rPr sz="1400" b="1" spc="5" dirty="0">
                <a:solidFill>
                  <a:srgbClr val="000066"/>
                </a:solidFill>
                <a:latin typeface="Arial"/>
                <a:cs typeface="Arial"/>
              </a:rPr>
              <a:t>h</a:t>
            </a:r>
            <a:r>
              <a:rPr sz="1400" b="1" spc="-40" dirty="0">
                <a:solidFill>
                  <a:srgbClr val="000066"/>
                </a:solidFill>
                <a:latin typeface="Arial"/>
                <a:cs typeface="Arial"/>
              </a:rPr>
              <a:t>y</a:t>
            </a:r>
            <a:r>
              <a:rPr sz="1400" b="1" dirty="0">
                <a:solidFill>
                  <a:srgbClr val="000066"/>
                </a:solidFill>
                <a:latin typeface="Arial"/>
                <a:cs typeface="Arial"/>
              </a:rPr>
              <a:t>s</a:t>
            </a:r>
            <a:r>
              <a:rPr sz="1400" b="1" spc="5" dirty="0">
                <a:solidFill>
                  <a:srgbClr val="000066"/>
                </a:solidFill>
                <a:latin typeface="Arial"/>
                <a:cs typeface="Arial"/>
              </a:rPr>
              <a:t>i</a:t>
            </a:r>
            <a:r>
              <a:rPr sz="1400" b="1" dirty="0">
                <a:solidFill>
                  <a:srgbClr val="000066"/>
                </a:solidFill>
                <a:latin typeface="Arial"/>
                <a:cs typeface="Arial"/>
              </a:rPr>
              <a:t>c</a:t>
            </a:r>
            <a:r>
              <a:rPr sz="1400" b="1" spc="-10" dirty="0">
                <a:solidFill>
                  <a:srgbClr val="000066"/>
                </a:solidFill>
                <a:latin typeface="Arial"/>
                <a:cs typeface="Arial"/>
              </a:rPr>
              <a:t>i</a:t>
            </a:r>
            <a:r>
              <a:rPr sz="1400" b="1" dirty="0">
                <a:solidFill>
                  <a:srgbClr val="000066"/>
                </a:solidFill>
                <a:latin typeface="Arial"/>
                <a:cs typeface="Arial"/>
              </a:rPr>
              <a:t>a</a:t>
            </a:r>
            <a:r>
              <a:rPr sz="1400" b="1" spc="-10" dirty="0">
                <a:solidFill>
                  <a:srgbClr val="000066"/>
                </a:solidFill>
                <a:latin typeface="Arial"/>
                <a:cs typeface="Arial"/>
              </a:rPr>
              <a:t>n</a:t>
            </a:r>
            <a:r>
              <a:rPr sz="1400" b="1" dirty="0">
                <a:solidFill>
                  <a:srgbClr val="000066"/>
                </a:solidFill>
                <a:latin typeface="Arial"/>
                <a:cs typeface="Arial"/>
              </a:rPr>
              <a:t>, </a:t>
            </a:r>
            <a:r>
              <a:rPr sz="1400" b="1" spc="-20" dirty="0">
                <a:solidFill>
                  <a:srgbClr val="000066"/>
                </a:solidFill>
                <a:latin typeface="Arial"/>
                <a:cs typeface="Arial"/>
              </a:rPr>
              <a:t>p</a:t>
            </a:r>
            <a:r>
              <a:rPr sz="1400" b="1" spc="5" dirty="0">
                <a:solidFill>
                  <a:srgbClr val="000066"/>
                </a:solidFill>
                <a:latin typeface="Arial"/>
                <a:cs typeface="Arial"/>
              </a:rPr>
              <a:t>r</a:t>
            </a:r>
            <a:r>
              <a:rPr sz="1400" b="1" spc="-10" dirty="0">
                <a:solidFill>
                  <a:srgbClr val="000066"/>
                </a:solidFill>
                <a:latin typeface="Arial"/>
                <a:cs typeface="Arial"/>
              </a:rPr>
              <a:t>od</a:t>
            </a:r>
            <a:r>
              <a:rPr sz="1400" b="1" spc="-20" dirty="0">
                <a:solidFill>
                  <a:srgbClr val="000066"/>
                </a:solidFill>
                <a:latin typeface="Arial"/>
                <a:cs typeface="Arial"/>
              </a:rPr>
              <a:t>u</a:t>
            </a:r>
            <a:r>
              <a:rPr sz="1400" b="1" dirty="0">
                <a:solidFill>
                  <a:srgbClr val="000066"/>
                </a:solidFill>
                <a:latin typeface="Arial"/>
                <a:cs typeface="Arial"/>
              </a:rPr>
              <a:t>ce</a:t>
            </a:r>
            <a:r>
              <a:rPr sz="1400" b="1" spc="-10" dirty="0">
                <a:solidFill>
                  <a:srgbClr val="000066"/>
                </a:solidFill>
                <a:latin typeface="Arial"/>
                <a:cs typeface="Arial"/>
              </a:rPr>
              <a:t>r</a:t>
            </a:r>
            <a:r>
              <a:rPr sz="1400" b="1" dirty="0">
                <a:solidFill>
                  <a:srgbClr val="000066"/>
                </a:solidFill>
                <a:latin typeface="Arial"/>
                <a:cs typeface="Arial"/>
              </a:rPr>
              <a:t>, a</a:t>
            </a:r>
            <a:r>
              <a:rPr sz="1400" b="1" spc="-10" dirty="0">
                <a:solidFill>
                  <a:srgbClr val="000066"/>
                </a:solidFill>
                <a:latin typeface="Arial"/>
                <a:cs typeface="Arial"/>
              </a:rPr>
              <a:t>n</a:t>
            </a:r>
            <a:r>
              <a:rPr sz="1400" b="1" dirty="0">
                <a:solidFill>
                  <a:srgbClr val="000066"/>
                </a:solidFill>
                <a:latin typeface="Arial"/>
                <a:cs typeface="Arial"/>
              </a:rPr>
              <a:t>d</a:t>
            </a:r>
            <a:r>
              <a:rPr sz="1400" b="1" spc="-40" dirty="0">
                <a:solidFill>
                  <a:srgbClr val="000066"/>
                </a:solidFill>
                <a:latin typeface="Arial"/>
                <a:cs typeface="Arial"/>
              </a:rPr>
              <a:t> </a:t>
            </a:r>
            <a:r>
              <a:rPr sz="1400" b="1" spc="20" dirty="0">
                <a:solidFill>
                  <a:srgbClr val="000066"/>
                </a:solidFill>
                <a:latin typeface="Arial"/>
                <a:cs typeface="Arial"/>
              </a:rPr>
              <a:t>w</a:t>
            </a:r>
            <a:r>
              <a:rPr sz="1400" b="1" spc="-10" dirty="0">
                <a:solidFill>
                  <a:srgbClr val="000066"/>
                </a:solidFill>
                <a:latin typeface="Arial"/>
                <a:cs typeface="Arial"/>
              </a:rPr>
              <a:t>ri</a:t>
            </a:r>
            <a:r>
              <a:rPr sz="1400" b="1" dirty="0">
                <a:solidFill>
                  <a:srgbClr val="000066"/>
                </a:solidFill>
                <a:latin typeface="Arial"/>
                <a:cs typeface="Arial"/>
              </a:rPr>
              <a:t>ter –</a:t>
            </a:r>
            <a:r>
              <a:rPr sz="1400" b="1" spc="-10" dirty="0">
                <a:solidFill>
                  <a:srgbClr val="000066"/>
                </a:solidFill>
                <a:latin typeface="Arial"/>
                <a:cs typeface="Arial"/>
              </a:rPr>
              <a:t> </a:t>
            </a:r>
            <a:r>
              <a:rPr sz="1400" b="1" spc="-20" dirty="0">
                <a:solidFill>
                  <a:srgbClr val="000066"/>
                </a:solidFill>
                <a:latin typeface="Arial"/>
                <a:cs typeface="Arial"/>
              </a:rPr>
              <a:t>L</a:t>
            </a:r>
            <a:r>
              <a:rPr sz="1400" b="1" dirty="0">
                <a:solidFill>
                  <a:srgbClr val="000066"/>
                </a:solidFill>
                <a:latin typeface="Arial"/>
                <a:cs typeface="Arial"/>
              </a:rPr>
              <a:t>ect</a:t>
            </a:r>
            <a:r>
              <a:rPr sz="1400" b="1" spc="-20" dirty="0">
                <a:solidFill>
                  <a:srgbClr val="000066"/>
                </a:solidFill>
                <a:latin typeface="Arial"/>
                <a:cs typeface="Arial"/>
              </a:rPr>
              <a:t>u</a:t>
            </a:r>
            <a:r>
              <a:rPr sz="1400" b="1" spc="5" dirty="0">
                <a:solidFill>
                  <a:srgbClr val="000066"/>
                </a:solidFill>
                <a:latin typeface="Arial"/>
                <a:cs typeface="Arial"/>
              </a:rPr>
              <a:t>r</a:t>
            </a:r>
            <a:r>
              <a:rPr sz="1400" b="1" spc="-15" dirty="0">
                <a:solidFill>
                  <a:srgbClr val="000066"/>
                </a:solidFill>
                <a:latin typeface="Arial"/>
                <a:cs typeface="Arial"/>
              </a:rPr>
              <a:t>e</a:t>
            </a:r>
            <a:r>
              <a:rPr sz="1400" b="1" dirty="0">
                <a:solidFill>
                  <a:srgbClr val="000066"/>
                </a:solidFill>
                <a:latin typeface="Arial"/>
                <a:cs typeface="Arial"/>
              </a:rPr>
              <a:t>,</a:t>
            </a:r>
            <a:endParaRPr sz="1400" dirty="0">
              <a:latin typeface="Arial"/>
              <a:cs typeface="Arial"/>
            </a:endParaRPr>
          </a:p>
          <a:p>
            <a:pPr marL="12700">
              <a:lnSpc>
                <a:spcPct val="100000"/>
              </a:lnSpc>
            </a:pPr>
            <a:r>
              <a:rPr sz="1400" b="1" spc="-10" dirty="0">
                <a:solidFill>
                  <a:srgbClr val="000066"/>
                </a:solidFill>
                <a:latin typeface="Arial"/>
                <a:cs typeface="Arial"/>
              </a:rPr>
              <a:t>C</a:t>
            </a:r>
            <a:r>
              <a:rPr sz="1400" b="1" dirty="0">
                <a:solidFill>
                  <a:srgbClr val="000066"/>
                </a:solidFill>
                <a:latin typeface="Arial"/>
                <a:cs typeface="Arial"/>
              </a:rPr>
              <a:t>a</a:t>
            </a:r>
            <a:r>
              <a:rPr sz="1400" b="1" spc="5" dirty="0">
                <a:solidFill>
                  <a:srgbClr val="000066"/>
                </a:solidFill>
                <a:latin typeface="Arial"/>
                <a:cs typeface="Arial"/>
              </a:rPr>
              <a:t>l</a:t>
            </a:r>
            <a:r>
              <a:rPr sz="1400" b="1" spc="-10" dirty="0">
                <a:solidFill>
                  <a:srgbClr val="000066"/>
                </a:solidFill>
                <a:latin typeface="Arial"/>
                <a:cs typeface="Arial"/>
              </a:rPr>
              <a:t>i</a:t>
            </a:r>
            <a:r>
              <a:rPr sz="1400" b="1" dirty="0">
                <a:solidFill>
                  <a:srgbClr val="000066"/>
                </a:solidFill>
                <a:latin typeface="Arial"/>
                <a:cs typeface="Arial"/>
              </a:rPr>
              <a:t>f</a:t>
            </a:r>
            <a:r>
              <a:rPr sz="1400" b="1" spc="-10" dirty="0">
                <a:solidFill>
                  <a:srgbClr val="000066"/>
                </a:solidFill>
                <a:latin typeface="Arial"/>
                <a:cs typeface="Arial"/>
              </a:rPr>
              <a:t>o</a:t>
            </a:r>
            <a:r>
              <a:rPr sz="1400" b="1" spc="5" dirty="0">
                <a:solidFill>
                  <a:srgbClr val="000066"/>
                </a:solidFill>
                <a:latin typeface="Arial"/>
                <a:cs typeface="Arial"/>
              </a:rPr>
              <a:t>r</a:t>
            </a:r>
            <a:r>
              <a:rPr sz="1400" b="1" spc="-20" dirty="0">
                <a:solidFill>
                  <a:srgbClr val="000066"/>
                </a:solidFill>
                <a:latin typeface="Arial"/>
                <a:cs typeface="Arial"/>
              </a:rPr>
              <a:t>n</a:t>
            </a:r>
            <a:r>
              <a:rPr sz="1400" b="1" spc="-10" dirty="0">
                <a:solidFill>
                  <a:srgbClr val="000066"/>
                </a:solidFill>
                <a:latin typeface="Arial"/>
                <a:cs typeface="Arial"/>
              </a:rPr>
              <a:t>i</a:t>
            </a:r>
            <a:r>
              <a:rPr sz="1400" b="1" dirty="0">
                <a:solidFill>
                  <a:srgbClr val="000066"/>
                </a:solidFill>
                <a:latin typeface="Arial"/>
                <a:cs typeface="Arial"/>
              </a:rPr>
              <a:t>a</a:t>
            </a:r>
            <a:r>
              <a:rPr sz="1400" b="1" spc="-10" dirty="0">
                <a:solidFill>
                  <a:srgbClr val="000066"/>
                </a:solidFill>
                <a:latin typeface="Arial"/>
                <a:cs typeface="Arial"/>
              </a:rPr>
              <a:t> </a:t>
            </a:r>
            <a:r>
              <a:rPr sz="1400" b="1" spc="5" dirty="0">
                <a:solidFill>
                  <a:srgbClr val="000066"/>
                </a:solidFill>
                <a:latin typeface="Arial"/>
                <a:cs typeface="Arial"/>
              </a:rPr>
              <a:t>I</a:t>
            </a:r>
            <a:r>
              <a:rPr sz="1400" b="1" spc="-20" dirty="0">
                <a:solidFill>
                  <a:srgbClr val="000066"/>
                </a:solidFill>
                <a:latin typeface="Arial"/>
                <a:cs typeface="Arial"/>
              </a:rPr>
              <a:t>n</a:t>
            </a:r>
            <a:r>
              <a:rPr sz="1400" b="1" dirty="0">
                <a:solidFill>
                  <a:srgbClr val="000066"/>
                </a:solidFill>
                <a:latin typeface="Arial"/>
                <a:cs typeface="Arial"/>
              </a:rPr>
              <a:t>s</a:t>
            </a:r>
            <a:r>
              <a:rPr sz="1400" b="1" spc="-15" dirty="0">
                <a:solidFill>
                  <a:srgbClr val="000066"/>
                </a:solidFill>
                <a:latin typeface="Arial"/>
                <a:cs typeface="Arial"/>
              </a:rPr>
              <a:t>t</a:t>
            </a:r>
            <a:r>
              <a:rPr sz="1400" b="1" spc="5" dirty="0">
                <a:solidFill>
                  <a:srgbClr val="000066"/>
                </a:solidFill>
                <a:latin typeface="Arial"/>
                <a:cs typeface="Arial"/>
              </a:rPr>
              <a:t>i</a:t>
            </a:r>
            <a:r>
              <a:rPr sz="1400" b="1" dirty="0">
                <a:solidFill>
                  <a:srgbClr val="000066"/>
                </a:solidFill>
                <a:latin typeface="Arial"/>
                <a:cs typeface="Arial"/>
              </a:rPr>
              <a:t>t</a:t>
            </a:r>
            <a:r>
              <a:rPr sz="1400" b="1" spc="-20" dirty="0">
                <a:solidFill>
                  <a:srgbClr val="000066"/>
                </a:solidFill>
                <a:latin typeface="Arial"/>
                <a:cs typeface="Arial"/>
              </a:rPr>
              <a:t>u</a:t>
            </a:r>
            <a:r>
              <a:rPr sz="1400" b="1" dirty="0">
                <a:solidFill>
                  <a:srgbClr val="000066"/>
                </a:solidFill>
                <a:latin typeface="Arial"/>
                <a:cs typeface="Arial"/>
              </a:rPr>
              <a:t>te</a:t>
            </a:r>
            <a:r>
              <a:rPr sz="1400" b="1" spc="-10" dirty="0">
                <a:solidFill>
                  <a:srgbClr val="000066"/>
                </a:solidFill>
                <a:latin typeface="Arial"/>
                <a:cs typeface="Arial"/>
              </a:rPr>
              <a:t> o</a:t>
            </a:r>
            <a:r>
              <a:rPr sz="1400" b="1" dirty="0">
                <a:solidFill>
                  <a:srgbClr val="000066"/>
                </a:solidFill>
                <a:latin typeface="Arial"/>
                <a:cs typeface="Arial"/>
              </a:rPr>
              <a:t>f</a:t>
            </a:r>
            <a:r>
              <a:rPr sz="1400" b="1" spc="-5" dirty="0">
                <a:solidFill>
                  <a:srgbClr val="000066"/>
                </a:solidFill>
                <a:latin typeface="Arial"/>
                <a:cs typeface="Arial"/>
              </a:rPr>
              <a:t> </a:t>
            </a:r>
            <a:r>
              <a:rPr sz="1400" b="1" spc="-20" dirty="0">
                <a:solidFill>
                  <a:srgbClr val="000066"/>
                </a:solidFill>
                <a:latin typeface="Arial"/>
                <a:cs typeface="Arial"/>
              </a:rPr>
              <a:t>T</a:t>
            </a:r>
            <a:r>
              <a:rPr sz="1400" b="1" dirty="0">
                <a:solidFill>
                  <a:srgbClr val="000066"/>
                </a:solidFill>
                <a:latin typeface="Arial"/>
                <a:cs typeface="Arial"/>
              </a:rPr>
              <a:t>ec</a:t>
            </a:r>
            <a:r>
              <a:rPr sz="1400" b="1" spc="-10" dirty="0">
                <a:solidFill>
                  <a:srgbClr val="000066"/>
                </a:solidFill>
                <a:latin typeface="Arial"/>
                <a:cs typeface="Arial"/>
              </a:rPr>
              <a:t>h</a:t>
            </a:r>
            <a:r>
              <a:rPr sz="1400" b="1" spc="-20" dirty="0">
                <a:solidFill>
                  <a:srgbClr val="000066"/>
                </a:solidFill>
                <a:latin typeface="Arial"/>
                <a:cs typeface="Arial"/>
              </a:rPr>
              <a:t>n</a:t>
            </a:r>
            <a:r>
              <a:rPr sz="1400" b="1" spc="-10" dirty="0">
                <a:solidFill>
                  <a:srgbClr val="000066"/>
                </a:solidFill>
                <a:latin typeface="Arial"/>
                <a:cs typeface="Arial"/>
              </a:rPr>
              <a:t>o</a:t>
            </a:r>
            <a:r>
              <a:rPr sz="1400" b="1" spc="5" dirty="0">
                <a:solidFill>
                  <a:srgbClr val="000066"/>
                </a:solidFill>
                <a:latin typeface="Arial"/>
                <a:cs typeface="Arial"/>
              </a:rPr>
              <a:t>l</a:t>
            </a:r>
            <a:r>
              <a:rPr sz="1400" b="1" spc="-20" dirty="0">
                <a:solidFill>
                  <a:srgbClr val="000066"/>
                </a:solidFill>
                <a:latin typeface="Arial"/>
                <a:cs typeface="Arial"/>
              </a:rPr>
              <a:t>o</a:t>
            </a:r>
            <a:r>
              <a:rPr sz="1400" b="1" spc="5" dirty="0">
                <a:solidFill>
                  <a:srgbClr val="000066"/>
                </a:solidFill>
                <a:latin typeface="Arial"/>
                <a:cs typeface="Arial"/>
              </a:rPr>
              <a:t>g</a:t>
            </a:r>
            <a:r>
              <a:rPr sz="1400" b="1" spc="-50" dirty="0">
                <a:solidFill>
                  <a:srgbClr val="000066"/>
                </a:solidFill>
                <a:latin typeface="Arial"/>
                <a:cs typeface="Arial"/>
              </a:rPr>
              <a:t>y</a:t>
            </a:r>
            <a:r>
              <a:rPr sz="1400" b="1" dirty="0">
                <a:solidFill>
                  <a:srgbClr val="000066"/>
                </a:solidFill>
                <a:latin typeface="Arial"/>
                <a:cs typeface="Arial"/>
              </a:rPr>
              <a:t>,</a:t>
            </a:r>
            <a:r>
              <a:rPr sz="1400" b="1" spc="10" dirty="0">
                <a:solidFill>
                  <a:srgbClr val="000066"/>
                </a:solidFill>
                <a:latin typeface="Arial"/>
                <a:cs typeface="Arial"/>
              </a:rPr>
              <a:t> </a:t>
            </a:r>
            <a:r>
              <a:rPr sz="1400" b="1" dirty="0">
                <a:solidFill>
                  <a:srgbClr val="000066"/>
                </a:solidFill>
                <a:latin typeface="Arial"/>
                <a:cs typeface="Arial"/>
              </a:rPr>
              <a:t>Ja</a:t>
            </a:r>
            <a:r>
              <a:rPr sz="1400" b="1" spc="-10" dirty="0">
                <a:solidFill>
                  <a:srgbClr val="000066"/>
                </a:solidFill>
                <a:latin typeface="Arial"/>
                <a:cs typeface="Arial"/>
              </a:rPr>
              <a:t>nu</a:t>
            </a:r>
            <a:r>
              <a:rPr sz="1400" b="1" dirty="0">
                <a:solidFill>
                  <a:srgbClr val="000066"/>
                </a:solidFill>
                <a:latin typeface="Arial"/>
                <a:cs typeface="Arial"/>
              </a:rPr>
              <a:t>a</a:t>
            </a:r>
            <a:r>
              <a:rPr sz="1400" b="1" spc="15" dirty="0">
                <a:solidFill>
                  <a:srgbClr val="000066"/>
                </a:solidFill>
                <a:latin typeface="Arial"/>
                <a:cs typeface="Arial"/>
              </a:rPr>
              <a:t>r</a:t>
            </a:r>
            <a:r>
              <a:rPr sz="1400" b="1" dirty="0">
                <a:solidFill>
                  <a:srgbClr val="000066"/>
                </a:solidFill>
                <a:latin typeface="Arial"/>
                <a:cs typeface="Arial"/>
              </a:rPr>
              <a:t>y</a:t>
            </a:r>
            <a:r>
              <a:rPr sz="1400" b="1" spc="-45" dirty="0">
                <a:solidFill>
                  <a:srgbClr val="000066"/>
                </a:solidFill>
                <a:latin typeface="Arial"/>
                <a:cs typeface="Arial"/>
              </a:rPr>
              <a:t> </a:t>
            </a:r>
            <a:r>
              <a:rPr sz="1400" b="1" dirty="0">
                <a:solidFill>
                  <a:srgbClr val="000066"/>
                </a:solidFill>
                <a:latin typeface="Arial"/>
                <a:cs typeface="Arial"/>
              </a:rPr>
              <a:t>17,</a:t>
            </a:r>
            <a:r>
              <a:rPr sz="1400" b="1" spc="-5" dirty="0">
                <a:solidFill>
                  <a:srgbClr val="000066"/>
                </a:solidFill>
                <a:latin typeface="Arial"/>
                <a:cs typeface="Arial"/>
              </a:rPr>
              <a:t> </a:t>
            </a:r>
            <a:r>
              <a:rPr sz="1400" b="1" dirty="0">
                <a:solidFill>
                  <a:srgbClr val="000066"/>
                </a:solidFill>
                <a:latin typeface="Arial"/>
                <a:cs typeface="Arial"/>
              </a:rPr>
              <a:t>2</a:t>
            </a:r>
            <a:r>
              <a:rPr sz="1400" b="1" spc="-15" dirty="0">
                <a:solidFill>
                  <a:srgbClr val="000066"/>
                </a:solidFill>
                <a:latin typeface="Arial"/>
                <a:cs typeface="Arial"/>
              </a:rPr>
              <a:t>0</a:t>
            </a:r>
            <a:r>
              <a:rPr sz="1400" b="1" dirty="0">
                <a:solidFill>
                  <a:srgbClr val="000066"/>
                </a:solidFill>
                <a:latin typeface="Arial"/>
                <a:cs typeface="Arial"/>
              </a:rPr>
              <a:t>03)</a:t>
            </a:r>
            <a:endParaRPr sz="1400" dirty="0">
              <a:latin typeface="Arial"/>
              <a:cs typeface="Arial"/>
            </a:endParaRPr>
          </a:p>
        </p:txBody>
      </p:sp>
    </p:spTree>
    <p:extLst>
      <p:ext uri="{BB962C8B-B14F-4D97-AF65-F5344CB8AC3E}">
        <p14:creationId xmlns:p14="http://schemas.microsoft.com/office/powerpoint/2010/main" val="29147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188640"/>
            <a:ext cx="8207375" cy="1125538"/>
          </a:xfrm>
        </p:spPr>
        <p:txBody>
          <a:bodyPr>
            <a:normAutofit fontScale="90000"/>
          </a:bodyPr>
          <a:lstStyle/>
          <a:p>
            <a:pPr algn="l"/>
            <a:r>
              <a:rPr lang="en-GB" sz="4000" dirty="0" smtClean="0">
                <a:solidFill>
                  <a:srgbClr val="FFC000"/>
                </a:solidFill>
                <a:effectLst>
                  <a:outerShdw blurRad="38100" dist="38100" dir="2700000" algn="tl">
                    <a:srgbClr val="000000">
                      <a:alpha val="43137"/>
                    </a:srgbClr>
                  </a:outerShdw>
                </a:effectLst>
              </a:rPr>
              <a:t>        Risks </a:t>
            </a:r>
            <a:r>
              <a:rPr lang="en-GB" sz="4000" dirty="0">
                <a:solidFill>
                  <a:srgbClr val="FFC000"/>
                </a:solidFill>
                <a:effectLst>
                  <a:outerShdw blurRad="38100" dist="38100" dir="2700000" algn="tl">
                    <a:srgbClr val="000000">
                      <a:alpha val="43137"/>
                    </a:srgbClr>
                  </a:outerShdw>
                </a:effectLst>
              </a:rPr>
              <a:t>and  -  possibilities… </a:t>
            </a:r>
            <a:r>
              <a:rPr lang="en-GB" sz="3600" dirty="0">
                <a:solidFill>
                  <a:srgbClr val="FFC000"/>
                </a:solidFill>
                <a:effectLst>
                  <a:outerShdw blurRad="38100" dist="38100" dir="2700000" algn="tl">
                    <a:srgbClr val="000000">
                      <a:alpha val="43137"/>
                    </a:srgbClr>
                  </a:outerShdw>
                </a:effectLst>
              </a:rPr>
              <a:t/>
            </a:r>
            <a:br>
              <a:rPr lang="en-GB" sz="3600" dirty="0">
                <a:solidFill>
                  <a:srgbClr val="FFC000"/>
                </a:solidFill>
                <a:effectLst>
                  <a:outerShdw blurRad="38100" dist="38100" dir="2700000" algn="tl">
                    <a:srgbClr val="000000">
                      <a:alpha val="43137"/>
                    </a:srgbClr>
                  </a:outerShdw>
                </a:effectLst>
              </a:rPr>
            </a:br>
            <a:r>
              <a:rPr lang="en-GB" sz="3600" dirty="0">
                <a:solidFill>
                  <a:srgbClr val="FFC000"/>
                </a:solidFill>
                <a:effectLst>
                  <a:outerShdw blurRad="38100" dist="38100" dir="2700000" algn="tl">
                    <a:srgbClr val="000000">
                      <a:alpha val="43137"/>
                    </a:srgbClr>
                  </a:outerShdw>
                </a:effectLst>
              </a:rPr>
              <a:t>  </a:t>
            </a:r>
            <a:r>
              <a:rPr lang="en-GB" sz="3600" dirty="0" smtClean="0">
                <a:solidFill>
                  <a:srgbClr val="FFC000"/>
                </a:solidFill>
                <a:effectLst>
                  <a:outerShdw blurRad="38100" dist="38100" dir="2700000" algn="tl">
                    <a:srgbClr val="000000">
                      <a:alpha val="43137"/>
                    </a:srgbClr>
                  </a:outerShdw>
                </a:effectLst>
              </a:rPr>
              <a:t>           Research </a:t>
            </a:r>
            <a:r>
              <a:rPr lang="en-GB" sz="3600" dirty="0">
                <a:solidFill>
                  <a:srgbClr val="FFC000"/>
                </a:solidFill>
                <a:effectLst>
                  <a:outerShdw blurRad="38100" dist="38100" dir="2700000" algn="tl">
                    <a:srgbClr val="000000">
                      <a:alpha val="43137"/>
                    </a:srgbClr>
                  </a:outerShdw>
                </a:effectLst>
              </a:rPr>
              <a:t>science and “sound science” </a:t>
            </a:r>
            <a:endParaRPr lang="en-US" sz="3600" dirty="0">
              <a:solidFill>
                <a:srgbClr val="FFC000"/>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250825" y="1412776"/>
            <a:ext cx="8641655" cy="5445224"/>
          </a:xfrm>
        </p:spPr>
        <p:txBody>
          <a:bodyPr>
            <a:normAutofit fontScale="92500" lnSpcReduction="20000"/>
          </a:bodyPr>
          <a:lstStyle/>
          <a:p>
            <a:pPr>
              <a:lnSpc>
                <a:spcPct val="90000"/>
              </a:lnSpc>
              <a:spcAft>
                <a:spcPct val="30000"/>
              </a:spcAft>
              <a:buClr>
                <a:schemeClr val="bg1"/>
              </a:buClr>
              <a:buFont typeface="Wingdings" pitchFamily="2" charset="2"/>
              <a:buChar char="Ø"/>
            </a:pPr>
            <a:r>
              <a:rPr lang="en-GB" dirty="0" smtClean="0">
                <a:solidFill>
                  <a:srgbClr val="FF6600"/>
                </a:solidFill>
              </a:rPr>
              <a:t> </a:t>
            </a:r>
            <a:r>
              <a:rPr lang="en-GB" b="1" dirty="0" smtClean="0">
                <a:solidFill>
                  <a:srgbClr val="FF6600"/>
                </a:solidFill>
                <a:effectLst>
                  <a:outerShdw blurRad="38100" dist="38100" dir="2700000" algn="tl">
                    <a:srgbClr val="000000">
                      <a:alpha val="43137"/>
                    </a:srgbClr>
                  </a:outerShdw>
                </a:effectLst>
              </a:rPr>
              <a:t>RISK</a:t>
            </a:r>
            <a:r>
              <a:rPr lang="en-GB" dirty="0" smtClean="0"/>
              <a:t> </a:t>
            </a:r>
            <a:r>
              <a:rPr lang="en-GB" dirty="0">
                <a:solidFill>
                  <a:srgbClr val="CCCCFF"/>
                </a:solidFill>
              </a:rPr>
              <a:t>– know harm, and know probabilities</a:t>
            </a:r>
          </a:p>
          <a:p>
            <a:pPr>
              <a:lnSpc>
                <a:spcPct val="90000"/>
              </a:lnSpc>
              <a:spcAft>
                <a:spcPct val="30000"/>
              </a:spcAft>
              <a:buClr>
                <a:schemeClr val="bg1"/>
              </a:buClr>
              <a:buFont typeface="Wingdings" pitchFamily="2" charset="2"/>
              <a:buChar char="Ø"/>
            </a:pPr>
            <a:r>
              <a:rPr lang="en-GB" dirty="0" smtClean="0">
                <a:solidFill>
                  <a:srgbClr val="FF9933"/>
                </a:solidFill>
              </a:rPr>
              <a:t> </a:t>
            </a:r>
            <a:r>
              <a:rPr lang="en-GB" b="1" dirty="0" smtClean="0">
                <a:solidFill>
                  <a:srgbClr val="FF9933"/>
                </a:solidFill>
                <a:effectLst>
                  <a:outerShdw blurRad="38100" dist="38100" dir="2700000" algn="tl">
                    <a:srgbClr val="000000">
                      <a:alpha val="43137"/>
                    </a:srgbClr>
                  </a:outerShdw>
                </a:effectLst>
              </a:rPr>
              <a:t>UNCERTAINTIES</a:t>
            </a:r>
            <a:r>
              <a:rPr lang="en-GB" b="1" dirty="0" smtClean="0">
                <a:effectLst>
                  <a:outerShdw blurRad="38100" dist="38100" dir="2700000" algn="tl">
                    <a:srgbClr val="000000">
                      <a:alpha val="43137"/>
                    </a:srgbClr>
                  </a:outerShdw>
                </a:effectLst>
              </a:rPr>
              <a:t> </a:t>
            </a:r>
            <a:r>
              <a:rPr lang="en-GB" dirty="0">
                <a:solidFill>
                  <a:srgbClr val="CCCCFF"/>
                </a:solidFill>
              </a:rPr>
              <a:t>– may know possible harm-effects, but don’t know probabilities</a:t>
            </a:r>
            <a:r>
              <a:rPr lang="en-GB" dirty="0"/>
              <a:t> </a:t>
            </a:r>
          </a:p>
          <a:p>
            <a:pPr>
              <a:lnSpc>
                <a:spcPct val="90000"/>
              </a:lnSpc>
              <a:spcAft>
                <a:spcPct val="30000"/>
              </a:spcAft>
              <a:buClr>
                <a:schemeClr val="bg1"/>
              </a:buClr>
              <a:buFont typeface="Wingdings" pitchFamily="2" charset="2"/>
              <a:buChar char="Ø"/>
            </a:pPr>
            <a:r>
              <a:rPr lang="en-GB" dirty="0" smtClean="0">
                <a:solidFill>
                  <a:srgbClr val="FFCC00"/>
                </a:solidFill>
              </a:rPr>
              <a:t> </a:t>
            </a:r>
            <a:r>
              <a:rPr lang="en-GB" b="1" dirty="0" smtClean="0">
                <a:solidFill>
                  <a:srgbClr val="FFCC00"/>
                </a:solidFill>
                <a:effectLst>
                  <a:outerShdw blurRad="38100" dist="38100" dir="2700000" algn="tl">
                    <a:srgbClr val="000000">
                      <a:alpha val="43137"/>
                    </a:srgbClr>
                  </a:outerShdw>
                </a:effectLst>
              </a:rPr>
              <a:t>IGNORANCE </a:t>
            </a:r>
            <a:r>
              <a:rPr lang="en-GB" dirty="0">
                <a:solidFill>
                  <a:srgbClr val="CCCCFF"/>
                </a:solidFill>
              </a:rPr>
              <a:t>– don’t know possible effects (don’t know which questions to </a:t>
            </a:r>
            <a:r>
              <a:rPr lang="en-GB" dirty="0" smtClean="0">
                <a:solidFill>
                  <a:srgbClr val="CCCCFF"/>
                </a:solidFill>
              </a:rPr>
              <a:t>ask: </a:t>
            </a:r>
            <a:r>
              <a:rPr lang="en-GB" dirty="0" err="1" smtClean="0">
                <a:solidFill>
                  <a:srgbClr val="CCCCFF"/>
                </a:solidFill>
              </a:rPr>
              <a:t>eg</a:t>
            </a:r>
            <a:r>
              <a:rPr lang="en-GB" dirty="0" smtClean="0">
                <a:solidFill>
                  <a:srgbClr val="CCCCFF"/>
                </a:solidFill>
              </a:rPr>
              <a:t> CFCs-</a:t>
            </a:r>
            <a:r>
              <a:rPr lang="en-GB" dirty="0" err="1" smtClean="0">
                <a:solidFill>
                  <a:srgbClr val="CCCCFF"/>
                </a:solidFill>
              </a:rPr>
              <a:t>strat</a:t>
            </a:r>
            <a:r>
              <a:rPr lang="en-GB" dirty="0" smtClean="0">
                <a:solidFill>
                  <a:srgbClr val="CCCCFF"/>
                </a:solidFill>
              </a:rPr>
              <a:t>. ozone)</a:t>
            </a:r>
            <a:r>
              <a:rPr lang="en-GB" dirty="0" smtClean="0"/>
              <a:t> </a:t>
            </a:r>
            <a:endParaRPr lang="en-GB" dirty="0"/>
          </a:p>
          <a:p>
            <a:pPr>
              <a:lnSpc>
                <a:spcPct val="90000"/>
              </a:lnSpc>
              <a:spcAft>
                <a:spcPct val="30000"/>
              </a:spcAft>
              <a:buClr>
                <a:schemeClr val="bg1"/>
              </a:buClr>
              <a:buFont typeface="Wingdings" pitchFamily="2" charset="2"/>
              <a:buChar char="Ø"/>
            </a:pPr>
            <a:r>
              <a:rPr lang="en-GB" dirty="0" smtClean="0">
                <a:solidFill>
                  <a:srgbClr val="CCCC00"/>
                </a:solidFill>
              </a:rPr>
              <a:t> </a:t>
            </a:r>
            <a:r>
              <a:rPr lang="en-GB" b="1" dirty="0" smtClean="0">
                <a:solidFill>
                  <a:srgbClr val="CCCC00"/>
                </a:solidFill>
                <a:effectLst>
                  <a:outerShdw blurRad="38100" dist="38100" dir="2700000" algn="tl">
                    <a:srgbClr val="000000">
                      <a:alpha val="43137"/>
                    </a:srgbClr>
                  </a:outerShdw>
                </a:effectLst>
              </a:rPr>
              <a:t>AMBIGUITY</a:t>
            </a:r>
            <a:r>
              <a:rPr lang="en-GB" dirty="0" smtClean="0"/>
              <a:t> </a:t>
            </a:r>
            <a:r>
              <a:rPr lang="en-GB" dirty="0">
                <a:solidFill>
                  <a:srgbClr val="CCCCFF"/>
                </a:solidFill>
              </a:rPr>
              <a:t>– what is the </a:t>
            </a:r>
            <a:r>
              <a:rPr lang="en-GB" i="1" dirty="0">
                <a:solidFill>
                  <a:srgbClr val="CCCCFF"/>
                </a:solidFill>
              </a:rPr>
              <a:t>meaning</a:t>
            </a:r>
            <a:r>
              <a:rPr lang="en-GB" dirty="0">
                <a:solidFill>
                  <a:srgbClr val="CCCCFF"/>
                </a:solidFill>
              </a:rPr>
              <a:t> ?  </a:t>
            </a:r>
            <a:r>
              <a:rPr lang="en-GB" dirty="0" smtClean="0">
                <a:solidFill>
                  <a:srgbClr val="CCCCFF"/>
                </a:solidFill>
              </a:rPr>
              <a:t>Framing? (</a:t>
            </a:r>
            <a:r>
              <a:rPr lang="en-GB" dirty="0" err="1" smtClean="0">
                <a:solidFill>
                  <a:srgbClr val="CCCCFF"/>
                </a:solidFill>
              </a:rPr>
              <a:t>eg</a:t>
            </a:r>
            <a:r>
              <a:rPr lang="en-GB" dirty="0">
                <a:solidFill>
                  <a:srgbClr val="CCCCFF"/>
                </a:solidFill>
              </a:rPr>
              <a:t>, what are </a:t>
            </a:r>
            <a:r>
              <a:rPr lang="en-GB" dirty="0" smtClean="0">
                <a:solidFill>
                  <a:srgbClr val="CCCCFF"/>
                </a:solidFill>
              </a:rPr>
              <a:t> we </a:t>
            </a:r>
            <a:r>
              <a:rPr lang="en-GB" dirty="0">
                <a:solidFill>
                  <a:srgbClr val="CCCCFF"/>
                </a:solidFill>
              </a:rPr>
              <a:t>trying to protect? from what?)</a:t>
            </a:r>
            <a:r>
              <a:rPr lang="en-GB" dirty="0"/>
              <a:t> </a:t>
            </a:r>
            <a:endParaRPr lang="en-GB" dirty="0" smtClean="0"/>
          </a:p>
          <a:p>
            <a:pPr>
              <a:lnSpc>
                <a:spcPct val="90000"/>
              </a:lnSpc>
              <a:spcAft>
                <a:spcPct val="30000"/>
              </a:spcAft>
              <a:buClr>
                <a:schemeClr val="bg1"/>
              </a:buClr>
              <a:buFont typeface="Wingdings" pitchFamily="2" charset="2"/>
              <a:buChar char="Ø"/>
            </a:pPr>
            <a:r>
              <a:rPr lang="en-GB" dirty="0" smtClean="0">
                <a:solidFill>
                  <a:srgbClr val="92D050"/>
                </a:solidFill>
              </a:rPr>
              <a:t> </a:t>
            </a:r>
            <a:r>
              <a:rPr lang="en-GB" b="1" dirty="0" smtClean="0">
                <a:solidFill>
                  <a:srgbClr val="92D050"/>
                </a:solidFill>
                <a:effectLst>
                  <a:outerShdw blurRad="38100" dist="38100" dir="2700000" algn="tl">
                    <a:srgbClr val="000000">
                      <a:alpha val="43137"/>
                    </a:srgbClr>
                  </a:outerShdw>
                </a:effectLst>
              </a:rPr>
              <a:t>INDETERMINACIES</a:t>
            </a:r>
            <a:r>
              <a:rPr lang="en-GB" dirty="0" smtClean="0">
                <a:solidFill>
                  <a:srgbClr val="92D050"/>
                </a:solidFill>
              </a:rPr>
              <a:t>  -</a:t>
            </a:r>
            <a:r>
              <a:rPr lang="en-GB" dirty="0" smtClean="0">
                <a:solidFill>
                  <a:schemeClr val="bg2">
                    <a:lumMod val="20000"/>
                    <a:lumOff val="80000"/>
                  </a:schemeClr>
                </a:solidFill>
              </a:rPr>
              <a:t> system complexities which escape repeatable deterministic control-prediction, even if known</a:t>
            </a:r>
            <a:endParaRPr lang="en-GB" dirty="0">
              <a:solidFill>
                <a:srgbClr val="92D050"/>
              </a:solidFill>
            </a:endParaRPr>
          </a:p>
          <a:p>
            <a:pPr>
              <a:lnSpc>
                <a:spcPct val="90000"/>
              </a:lnSpc>
              <a:spcAft>
                <a:spcPct val="30000"/>
              </a:spcAft>
              <a:buClr>
                <a:schemeClr val="bg1"/>
              </a:buClr>
              <a:buFont typeface="Wingdings" pitchFamily="2" charset="2"/>
              <a:buNone/>
            </a:pPr>
            <a:r>
              <a:rPr lang="en-GB" sz="2400" dirty="0">
                <a:effectLst>
                  <a:outerShdw blurRad="38100" dist="38100" dir="2700000" algn="tl">
                    <a:srgbClr val="000000">
                      <a:alpha val="43137"/>
                    </a:srgbClr>
                  </a:outerShdw>
                </a:effectLst>
              </a:rPr>
              <a:t>      </a:t>
            </a:r>
            <a:r>
              <a:rPr lang="en-GB" sz="2400" b="1" dirty="0" smtClean="0">
                <a:solidFill>
                  <a:srgbClr val="FFCC99"/>
                </a:solidFill>
                <a:effectLst>
                  <a:outerShdw blurRad="38100" dist="38100" dir="2700000" algn="tl">
                    <a:srgbClr val="000000">
                      <a:alpha val="43137"/>
                    </a:srgbClr>
                  </a:outerShdw>
                </a:effectLst>
              </a:rPr>
              <a:t>A</a:t>
            </a:r>
            <a:r>
              <a:rPr lang="en-GB" sz="2400" b="1" dirty="0">
                <a:solidFill>
                  <a:srgbClr val="FFCC99"/>
                </a:solidFill>
                <a:effectLst>
                  <a:outerShdw blurRad="38100" dist="38100" dir="2700000" algn="tl">
                    <a:srgbClr val="000000">
                      <a:alpha val="43137"/>
                    </a:srgbClr>
                  </a:outerShdw>
                </a:effectLst>
              </a:rPr>
              <a:t>, </a:t>
            </a:r>
            <a:r>
              <a:rPr lang="en-GB" sz="2400" b="1" dirty="0" smtClean="0">
                <a:solidFill>
                  <a:srgbClr val="FFCC99"/>
                </a:solidFill>
                <a:effectLst>
                  <a:outerShdw blurRad="38100" dist="38100" dir="2700000" algn="tl">
                    <a:srgbClr val="000000">
                      <a:alpha val="43137"/>
                    </a:srgbClr>
                  </a:outerShdw>
                </a:effectLst>
              </a:rPr>
              <a:t>Is </a:t>
            </a:r>
            <a:r>
              <a:rPr lang="en-GB" sz="2400" b="1" dirty="0">
                <a:solidFill>
                  <a:srgbClr val="FFCC99"/>
                </a:solidFill>
                <a:effectLst>
                  <a:outerShdw blurRad="38100" dist="38100" dir="2700000" algn="tl">
                    <a:srgbClr val="000000">
                      <a:alpha val="43137"/>
                    </a:srgbClr>
                  </a:outerShdw>
                </a:effectLst>
              </a:rPr>
              <a:t>and U are confused (by experts) with “Risk”</a:t>
            </a:r>
            <a:r>
              <a:rPr lang="en-GB" sz="2400" b="1" dirty="0">
                <a:effectLst>
                  <a:outerShdw blurRad="38100" dist="38100" dir="2700000" algn="tl">
                    <a:srgbClr val="000000">
                      <a:alpha val="43137"/>
                    </a:srgbClr>
                  </a:outerShdw>
                </a:effectLst>
              </a:rPr>
              <a:t> </a:t>
            </a:r>
          </a:p>
          <a:p>
            <a:pPr>
              <a:lnSpc>
                <a:spcPct val="90000"/>
              </a:lnSpc>
              <a:spcAft>
                <a:spcPct val="30000"/>
              </a:spcAft>
              <a:buClr>
                <a:schemeClr val="bg1"/>
              </a:buClr>
              <a:buFont typeface="Wingdings" pitchFamily="2" charset="2"/>
              <a:buNone/>
            </a:pPr>
            <a:r>
              <a:rPr lang="en-GB" sz="2400" dirty="0" smtClean="0">
                <a:solidFill>
                  <a:srgbClr val="9999FF"/>
                </a:solidFill>
              </a:rPr>
              <a:t> Research </a:t>
            </a:r>
            <a:r>
              <a:rPr lang="en-GB" sz="2400" dirty="0">
                <a:solidFill>
                  <a:srgbClr val="9999FF"/>
                </a:solidFill>
              </a:rPr>
              <a:t>science may deal with U, I, A, but </a:t>
            </a:r>
            <a:r>
              <a:rPr lang="en-GB" sz="2400" dirty="0" smtClean="0">
                <a:solidFill>
                  <a:srgbClr val="9999FF"/>
                </a:solidFill>
              </a:rPr>
              <a:t>“science for policy” </a:t>
            </a:r>
            <a:r>
              <a:rPr lang="en-GB" sz="2400" dirty="0">
                <a:solidFill>
                  <a:srgbClr val="9999FF"/>
                </a:solidFill>
              </a:rPr>
              <a:t>does not; it typically claims</a:t>
            </a:r>
            <a:r>
              <a:rPr lang="en-GB" sz="3500" dirty="0">
                <a:solidFill>
                  <a:srgbClr val="9999FF"/>
                </a:solidFill>
              </a:rPr>
              <a:t> </a:t>
            </a:r>
            <a:r>
              <a:rPr lang="en-GB" sz="2400" dirty="0">
                <a:solidFill>
                  <a:srgbClr val="9999FF"/>
                </a:solidFill>
              </a:rPr>
              <a:t>that risk knowledge covers all the questions   </a:t>
            </a:r>
            <a:endParaRPr lang="en-US" sz="2400" dirty="0">
              <a:solidFill>
                <a:srgbClr val="9999FF"/>
              </a:solidFill>
            </a:endParaRPr>
          </a:p>
        </p:txBody>
      </p:sp>
    </p:spTree>
    <p:extLst>
      <p:ext uri="{BB962C8B-B14F-4D97-AF65-F5344CB8AC3E}">
        <p14:creationId xmlns:p14="http://schemas.microsoft.com/office/powerpoint/2010/main" val="250757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08912" cy="864096"/>
          </a:xfrm>
        </p:spPr>
        <p:txBody>
          <a:bodyPr>
            <a:normAutofit/>
          </a:bodyPr>
          <a:lstStyle/>
          <a:p>
            <a:r>
              <a:rPr lang="en-GB" sz="3200" dirty="0" smtClean="0">
                <a:solidFill>
                  <a:srgbClr val="669900"/>
                </a:solidFill>
                <a:effectLst>
                  <a:outerShdw blurRad="38100" dist="38100" dir="2700000" algn="tl">
                    <a:srgbClr val="000000">
                      <a:alpha val="43137"/>
                    </a:srgbClr>
                  </a:outerShdw>
                </a:effectLst>
              </a:rPr>
              <a:t>Alan </a:t>
            </a:r>
            <a:r>
              <a:rPr lang="en-GB" sz="3200" dirty="0" err="1" smtClean="0">
                <a:solidFill>
                  <a:srgbClr val="669900"/>
                </a:solidFill>
                <a:effectLst>
                  <a:outerShdw blurRad="38100" dist="38100" dir="2700000" algn="tl">
                    <a:srgbClr val="000000">
                      <a:alpha val="43137"/>
                    </a:srgbClr>
                  </a:outerShdw>
                </a:effectLst>
              </a:rPr>
              <a:t>Raybould</a:t>
            </a:r>
            <a:r>
              <a:rPr lang="en-GB" sz="3200" dirty="0" smtClean="0">
                <a:solidFill>
                  <a:srgbClr val="669900"/>
                </a:solidFill>
                <a:effectLst>
                  <a:outerShdw blurRad="38100" dist="38100" dir="2700000" algn="tl">
                    <a:srgbClr val="000000">
                      <a:alpha val="43137"/>
                    </a:srgbClr>
                  </a:outerShdw>
                </a:effectLst>
              </a:rPr>
              <a:t>, </a:t>
            </a:r>
            <a:r>
              <a:rPr lang="en-GB" sz="3200" dirty="0" err="1" smtClean="0">
                <a:solidFill>
                  <a:srgbClr val="669900"/>
                </a:solidFill>
                <a:effectLst>
                  <a:outerShdw blurRad="38100" dist="38100" dir="2700000" algn="tl">
                    <a:srgbClr val="000000">
                      <a:alpha val="43137"/>
                    </a:srgbClr>
                  </a:outerShdw>
                </a:effectLst>
              </a:rPr>
              <a:t>Syngenta</a:t>
            </a:r>
            <a:r>
              <a:rPr lang="en-GB" sz="3200" dirty="0" smtClean="0">
                <a:solidFill>
                  <a:srgbClr val="669900"/>
                </a:solidFill>
                <a:effectLst>
                  <a:outerShdw blurRad="38100" dist="38100" dir="2700000" algn="tl">
                    <a:srgbClr val="000000">
                      <a:alpha val="43137"/>
                    </a:srgbClr>
                  </a:outerShdw>
                </a:effectLst>
              </a:rPr>
              <a:t>,  (Monday 6</a:t>
            </a:r>
            <a:r>
              <a:rPr lang="en-GB" sz="3200" baseline="30000" dirty="0" smtClean="0">
                <a:solidFill>
                  <a:srgbClr val="669900"/>
                </a:solidFill>
                <a:effectLst>
                  <a:outerShdw blurRad="38100" dist="38100" dir="2700000" algn="tl">
                    <a:srgbClr val="000000">
                      <a:alpha val="43137"/>
                    </a:srgbClr>
                  </a:outerShdw>
                </a:effectLst>
              </a:rPr>
              <a:t>th</a:t>
            </a:r>
            <a:r>
              <a:rPr lang="en-GB" sz="3200" dirty="0" smtClean="0">
                <a:solidFill>
                  <a:srgbClr val="669900"/>
                </a:solidFill>
                <a:effectLst>
                  <a:outerShdw blurRad="38100" dist="38100" dir="2700000" algn="tl">
                    <a:srgbClr val="000000">
                      <a:alpha val="43137"/>
                    </a:srgbClr>
                  </a:outerShdw>
                </a:effectLst>
              </a:rPr>
              <a:t> Aug): </a:t>
            </a:r>
            <a:endParaRPr lang="en-GB" sz="3200" dirty="0">
              <a:solidFill>
                <a:srgbClr val="6699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052736"/>
            <a:ext cx="8424936" cy="5616624"/>
          </a:xfrm>
        </p:spPr>
        <p:txBody>
          <a:bodyPr>
            <a:normAutofit fontScale="92500" lnSpcReduction="10000"/>
          </a:bodyPr>
          <a:lstStyle/>
          <a:p>
            <a:pPr>
              <a:buNone/>
            </a:pPr>
            <a:r>
              <a:rPr lang="en-GB" sz="2800" dirty="0" smtClean="0">
                <a:solidFill>
                  <a:schemeClr val="accent6">
                    <a:lumMod val="60000"/>
                    <a:lumOff val="40000"/>
                  </a:schemeClr>
                </a:solidFill>
              </a:rPr>
              <a:t>[for GM ERA] “if there is no plausible mechanism of harm, then uncertainty about the value [of a relevant parameter] does not imply uncertainty about the risk”</a:t>
            </a:r>
            <a:endParaRPr lang="en-GB" sz="2800" dirty="0" smtClean="0">
              <a:solidFill>
                <a:srgbClr val="FFC000"/>
              </a:solidFill>
            </a:endParaRPr>
          </a:p>
          <a:p>
            <a:pPr>
              <a:buFontTx/>
              <a:buChar char="-"/>
            </a:pPr>
            <a:r>
              <a:rPr lang="en-GB" sz="2800" dirty="0" smtClean="0">
                <a:solidFill>
                  <a:srgbClr val="FFC000"/>
                </a:solidFill>
              </a:rPr>
              <a:t>‘plausibility’</a:t>
            </a:r>
            <a:r>
              <a:rPr lang="en-GB" sz="3600" dirty="0" smtClean="0">
                <a:solidFill>
                  <a:srgbClr val="FFC000"/>
                </a:solidFill>
              </a:rPr>
              <a:t> </a:t>
            </a:r>
            <a:r>
              <a:rPr lang="en-GB" sz="2800" dirty="0" smtClean="0">
                <a:solidFill>
                  <a:srgbClr val="FFC000"/>
                </a:solidFill>
              </a:rPr>
              <a:t>is strongly discipline-bounded (‘Science’ is </a:t>
            </a:r>
            <a:r>
              <a:rPr lang="en-GB" sz="2800" i="1" dirty="0" smtClean="0">
                <a:solidFill>
                  <a:srgbClr val="FFC000"/>
                </a:solidFill>
              </a:rPr>
              <a:t>not</a:t>
            </a:r>
            <a:r>
              <a:rPr lang="en-GB" sz="2800" dirty="0" smtClean="0">
                <a:solidFill>
                  <a:srgbClr val="FFC000"/>
                </a:solidFill>
              </a:rPr>
              <a:t> a unified culture). What accommodation is there of this? For example, multi-disciplinary, multi-experience, membership of expert RA committees? </a:t>
            </a:r>
          </a:p>
          <a:p>
            <a:pPr>
              <a:buFontTx/>
              <a:buChar char="-"/>
            </a:pPr>
            <a:r>
              <a:rPr lang="en-GB" sz="2800" i="1" dirty="0" smtClean="0">
                <a:solidFill>
                  <a:schemeClr val="accent3">
                    <a:lumMod val="60000"/>
                    <a:lumOff val="40000"/>
                  </a:schemeClr>
                </a:solidFill>
                <a:effectLst>
                  <a:outerShdw blurRad="38100" dist="38100" dir="2700000" algn="tl">
                    <a:srgbClr val="000000">
                      <a:alpha val="43137"/>
                    </a:srgbClr>
                  </a:outerShdw>
                </a:effectLst>
              </a:rPr>
              <a:t>In addition to the different dimensions outlined earlier, t</a:t>
            </a:r>
            <a:r>
              <a:rPr lang="en-GB" sz="2800" dirty="0" smtClean="0">
                <a:solidFill>
                  <a:schemeClr val="accent3">
                    <a:lumMod val="60000"/>
                    <a:lumOff val="40000"/>
                  </a:schemeClr>
                </a:solidFill>
                <a:effectLst>
                  <a:outerShdw blurRad="38100" dist="38100" dir="2700000" algn="tl">
                    <a:srgbClr val="000000">
                      <a:alpha val="43137"/>
                    </a:srgbClr>
                  </a:outerShdw>
                </a:effectLst>
              </a:rPr>
              <a:t>here are two different qualities to ‘uncertainty’ -  </a:t>
            </a:r>
            <a:r>
              <a:rPr lang="en-GB" sz="2800" i="1" dirty="0" smtClean="0">
                <a:solidFill>
                  <a:schemeClr val="accent3">
                    <a:lumMod val="60000"/>
                    <a:lumOff val="40000"/>
                  </a:schemeClr>
                </a:solidFill>
                <a:effectLst>
                  <a:outerShdw blurRad="38100" dist="38100" dir="2700000" algn="tl">
                    <a:srgbClr val="000000">
                      <a:alpha val="43137"/>
                    </a:srgbClr>
                  </a:outerShdw>
                </a:effectLst>
              </a:rPr>
              <a:t>epistemic</a:t>
            </a:r>
            <a:r>
              <a:rPr lang="en-GB" sz="2800" dirty="0" smtClean="0">
                <a:solidFill>
                  <a:schemeClr val="accent3">
                    <a:lumMod val="60000"/>
                    <a:lumOff val="40000"/>
                  </a:schemeClr>
                </a:solidFill>
                <a:effectLst>
                  <a:outerShdw blurRad="38100" dist="38100" dir="2700000" algn="tl">
                    <a:srgbClr val="000000">
                      <a:alpha val="43137"/>
                    </a:srgbClr>
                  </a:outerShdw>
                </a:effectLst>
              </a:rPr>
              <a:t>; and </a:t>
            </a:r>
            <a:r>
              <a:rPr lang="en-GB" sz="2800" i="1" dirty="0" smtClean="0">
                <a:solidFill>
                  <a:schemeClr val="accent3">
                    <a:lumMod val="60000"/>
                    <a:lumOff val="40000"/>
                  </a:schemeClr>
                </a:solidFill>
                <a:effectLst>
                  <a:outerShdw blurRad="38100" dist="38100" dir="2700000" algn="tl">
                    <a:srgbClr val="000000">
                      <a:alpha val="43137"/>
                    </a:srgbClr>
                  </a:outerShdw>
                </a:effectLst>
              </a:rPr>
              <a:t>ontological</a:t>
            </a:r>
            <a:r>
              <a:rPr lang="en-GB" sz="2800" dirty="0" smtClean="0">
                <a:solidFill>
                  <a:schemeClr val="accent3">
                    <a:lumMod val="60000"/>
                    <a:lumOff val="40000"/>
                  </a:schemeClr>
                </a:solidFill>
                <a:effectLst>
                  <a:outerShdw blurRad="38100" dist="38100" dir="2700000" algn="tl">
                    <a:srgbClr val="000000">
                      <a:alpha val="43137"/>
                    </a:srgbClr>
                  </a:outerShdw>
                </a:effectLst>
              </a:rPr>
              <a:t>. The statement implies that </a:t>
            </a:r>
            <a:r>
              <a:rPr lang="en-GB" sz="2800" i="1" dirty="0" smtClean="0">
                <a:solidFill>
                  <a:schemeClr val="accent3">
                    <a:lumMod val="60000"/>
                    <a:lumOff val="40000"/>
                  </a:schemeClr>
                </a:solidFill>
                <a:effectLst>
                  <a:outerShdw blurRad="38100" dist="38100" dir="2700000" algn="tl">
                    <a:srgbClr val="000000">
                      <a:alpha val="43137"/>
                    </a:srgbClr>
                  </a:outerShdw>
                </a:effectLst>
              </a:rPr>
              <a:t>no epistemic uncertainty is recognised</a:t>
            </a:r>
            <a:r>
              <a:rPr lang="en-GB" sz="2800" dirty="0" smtClean="0">
                <a:solidFill>
                  <a:schemeClr val="accent3">
                    <a:lumMod val="60000"/>
                    <a:lumOff val="40000"/>
                  </a:schemeClr>
                </a:solidFill>
                <a:effectLst>
                  <a:outerShdw blurRad="38100" dist="38100" dir="2700000" algn="tl">
                    <a:srgbClr val="000000">
                      <a:alpha val="43137"/>
                    </a:srgbClr>
                  </a:outerShdw>
                </a:effectLst>
              </a:rPr>
              <a:t>. </a:t>
            </a:r>
          </a:p>
          <a:p>
            <a:pPr>
              <a:buNone/>
            </a:pPr>
            <a:r>
              <a:rPr lang="en-GB" sz="2800" dirty="0" smtClean="0">
                <a:solidFill>
                  <a:schemeClr val="accent3">
                    <a:lumMod val="60000"/>
                    <a:lumOff val="40000"/>
                  </a:schemeClr>
                </a:solidFill>
                <a:effectLst>
                  <a:outerShdw blurRad="38100" dist="38100" dir="2700000" algn="tl">
                    <a:srgbClr val="000000">
                      <a:alpha val="43137"/>
                    </a:srgbClr>
                  </a:outerShdw>
                </a:effectLst>
              </a:rPr>
              <a:t>Thus </a:t>
            </a:r>
            <a:r>
              <a:rPr lang="en-GB" sz="2800" i="1" dirty="0" smtClean="0">
                <a:solidFill>
                  <a:srgbClr val="FFCCCC"/>
                </a:solidFill>
                <a:effectLst>
                  <a:outerShdw blurRad="38100" dist="38100" dir="2700000" algn="tl">
                    <a:srgbClr val="000000">
                      <a:alpha val="43137"/>
                    </a:srgbClr>
                  </a:outerShdw>
                </a:effectLst>
              </a:rPr>
              <a:t>we need no reflection about possible knowledge-limits</a:t>
            </a:r>
          </a:p>
          <a:p>
            <a:pPr>
              <a:buFontTx/>
              <a:buChar char="-"/>
            </a:pPr>
            <a:r>
              <a:rPr lang="en-GB" sz="2800" dirty="0" smtClean="0">
                <a:solidFill>
                  <a:schemeClr val="accent3">
                    <a:lumMod val="60000"/>
                    <a:lumOff val="40000"/>
                  </a:schemeClr>
                </a:solidFill>
                <a:effectLst>
                  <a:outerShdw blurRad="38100" dist="38100" dir="2700000" algn="tl">
                    <a:srgbClr val="000000">
                      <a:alpha val="43137"/>
                    </a:srgbClr>
                  </a:outerShdw>
                </a:effectLst>
              </a:rPr>
              <a:t>(indeed it seems, this responsibility is not </a:t>
            </a:r>
            <a:r>
              <a:rPr lang="en-GB" sz="2800" dirty="0" smtClean="0">
                <a:solidFill>
                  <a:schemeClr val="accent3">
                    <a:lumMod val="60000"/>
                    <a:lumOff val="40000"/>
                  </a:schemeClr>
                </a:solidFill>
                <a:effectLst>
                  <a:outerShdw blurRad="38100" dist="38100" dir="2700000" algn="tl">
                    <a:srgbClr val="000000">
                      <a:alpha val="43137"/>
                    </a:srgbClr>
                  </a:outerShdw>
                </a:effectLst>
              </a:rPr>
              <a:t>the applicants</a:t>
            </a:r>
            <a:r>
              <a:rPr lang="en-GB" sz="2800" dirty="0" smtClean="0">
                <a:solidFill>
                  <a:schemeClr val="accent3">
                    <a:lumMod val="60000"/>
                    <a:lumOff val="40000"/>
                  </a:schemeClr>
                </a:solidFill>
                <a:effectLst>
                  <a:outerShdw blurRad="38100" dist="38100" dir="2700000" algn="tl">
                    <a:srgbClr val="000000">
                      <a:alpha val="43137"/>
                    </a:srgbClr>
                  </a:outerShdw>
                </a:effectLst>
              </a:rPr>
              <a:t>’ but policy’s </a:t>
            </a:r>
            <a:r>
              <a:rPr lang="en-GB" sz="2800" dirty="0">
                <a:solidFill>
                  <a:schemeClr val="accent3">
                    <a:lumMod val="60000"/>
                    <a:lumOff val="40000"/>
                  </a:schemeClr>
                </a:solidFill>
                <a:effectLst>
                  <a:outerShdw blurRad="38100" dist="38100" dir="2700000" algn="tl">
                    <a:srgbClr val="000000">
                      <a:alpha val="43137"/>
                    </a:srgbClr>
                  </a:outerShdw>
                </a:effectLst>
              </a:rPr>
              <a:t>-</a:t>
            </a:r>
            <a:r>
              <a:rPr lang="en-GB" sz="2800" dirty="0" smtClean="0">
                <a:solidFill>
                  <a:schemeClr val="accent3">
                    <a:lumMod val="60000"/>
                    <a:lumOff val="40000"/>
                  </a:schemeClr>
                </a:solidFill>
                <a:effectLst>
                  <a:outerShdw blurRad="38100" dist="38100" dir="2700000" algn="tl">
                    <a:srgbClr val="000000">
                      <a:alpha val="43137"/>
                    </a:srgbClr>
                  </a:outerShdw>
                </a:effectLst>
              </a:rPr>
              <a:t> </a:t>
            </a:r>
            <a:r>
              <a:rPr lang="en-GB" sz="2800" dirty="0" smtClean="0">
                <a:solidFill>
                  <a:schemeClr val="accent3">
                    <a:lumMod val="60000"/>
                    <a:lumOff val="40000"/>
                  </a:schemeClr>
                </a:solidFill>
                <a:effectLst>
                  <a:outerShdw blurRad="38100" dist="38100" dir="2700000" algn="tl">
                    <a:srgbClr val="000000">
                      <a:alpha val="43137"/>
                    </a:srgbClr>
                  </a:outerShdw>
                </a:effectLst>
              </a:rPr>
              <a:t>an unsound division of scientific labour)…</a:t>
            </a:r>
            <a:endParaRPr lang="en-GB" sz="2400" dirty="0">
              <a:solidFill>
                <a:schemeClr val="accent3">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096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0"/>
            <a:ext cx="8352928" cy="620688"/>
          </a:xfrm>
        </p:spPr>
        <p:txBody>
          <a:bodyPr anchor="t">
            <a:normAutofit/>
          </a:bodyPr>
          <a:lstStyle/>
          <a:p>
            <a:pPr>
              <a:lnSpc>
                <a:spcPct val="110000"/>
              </a:lnSpc>
            </a:pPr>
            <a:r>
              <a:rPr lang="en-GB" sz="2800" dirty="0" smtClean="0">
                <a:solidFill>
                  <a:srgbClr val="99FF66"/>
                </a:solidFill>
                <a:effectLst>
                  <a:outerShdw blurRad="38100" dist="38100" dir="2700000" algn="tl">
                    <a:srgbClr val="000000">
                      <a:alpha val="43137"/>
                    </a:srgbClr>
                  </a:outerShdw>
                </a:effectLst>
              </a:rPr>
              <a:t>SCIENTIFIC  IGNORANCE  - DENIAL  AND  DELETION </a:t>
            </a:r>
            <a:r>
              <a:rPr lang="en-GB" sz="2400" dirty="0" smtClean="0">
                <a:solidFill>
                  <a:srgbClr val="99FF66"/>
                </a:solidFill>
                <a:effectLst>
                  <a:outerShdw blurRad="38100" dist="38100" dir="2700000" algn="tl">
                    <a:srgbClr val="000000">
                      <a:alpha val="43137"/>
                    </a:srgbClr>
                  </a:outerShdw>
                </a:effectLst>
              </a:rPr>
              <a:t>                                                                                                                                     </a:t>
            </a:r>
            <a:endParaRPr lang="en-GB" sz="2400" dirty="0" smtClean="0">
              <a:solidFill>
                <a:srgbClr val="99FF66"/>
              </a:solidFill>
              <a:effectLst>
                <a:outerShdw blurRad="38100" dist="38100" dir="2700000" algn="tl">
                  <a:srgbClr val="000000">
                    <a:alpha val="43137"/>
                  </a:srgbClr>
                </a:outerShdw>
              </a:effectLst>
              <a:latin typeface="Century Gothic" pitchFamily="34" charset="0"/>
            </a:endParaRPr>
          </a:p>
        </p:txBody>
      </p:sp>
      <p:sp>
        <p:nvSpPr>
          <p:cNvPr id="34819" name="Rectangle 3"/>
          <p:cNvSpPr>
            <a:spLocks noGrp="1" noChangeArrowheads="1"/>
          </p:cNvSpPr>
          <p:nvPr>
            <p:ph type="body" idx="1"/>
          </p:nvPr>
        </p:nvSpPr>
        <p:spPr>
          <a:xfrm>
            <a:off x="251520" y="692696"/>
            <a:ext cx="8640960" cy="6165304"/>
          </a:xfrm>
        </p:spPr>
        <p:txBody>
          <a:bodyPr>
            <a:noAutofit/>
          </a:bodyPr>
          <a:lstStyle/>
          <a:p>
            <a:pPr marL="274320" indent="-274320" fontAlgn="auto">
              <a:lnSpc>
                <a:spcPct val="80000"/>
              </a:lnSpc>
              <a:spcAft>
                <a:spcPts val="0"/>
              </a:spcAft>
              <a:buClr>
                <a:schemeClr val="accent3"/>
              </a:buClr>
              <a:buFont typeface="Wingdings" pitchFamily="2" charset="2"/>
              <a:buNone/>
              <a:defRPr/>
            </a:pPr>
            <a:r>
              <a:rPr lang="en-US" sz="2400" dirty="0" smtClean="0">
                <a:solidFill>
                  <a:srgbClr val="EAA782"/>
                </a:solidFill>
                <a:effectLst>
                  <a:outerShdw blurRad="38100" dist="38100" dir="2700000" algn="tl">
                    <a:srgbClr val="000000">
                      <a:alpha val="43137"/>
                    </a:srgbClr>
                  </a:outerShdw>
                </a:effectLst>
                <a:cs typeface="Times New Roman" pitchFamily="18" charset="0"/>
              </a:rPr>
              <a:t>“[ AEBC]: Do you think people are </a:t>
            </a:r>
            <a:r>
              <a:rPr lang="en-US" sz="2400" i="1" dirty="0" smtClean="0">
                <a:solidFill>
                  <a:srgbClr val="EAA782"/>
                </a:solidFill>
                <a:effectLst>
                  <a:outerShdw blurRad="38100" dist="38100" dir="2700000" algn="tl">
                    <a:srgbClr val="000000">
                      <a:alpha val="43137"/>
                    </a:srgbClr>
                  </a:outerShdw>
                </a:effectLst>
                <a:cs typeface="Times New Roman" pitchFamily="18" charset="0"/>
              </a:rPr>
              <a:t>reasonable</a:t>
            </a:r>
            <a:r>
              <a:rPr lang="en-US" sz="2400" dirty="0" smtClean="0">
                <a:solidFill>
                  <a:srgbClr val="EAA782"/>
                </a:solidFill>
                <a:effectLst>
                  <a:outerShdw blurRad="38100" dist="38100" dir="2700000" algn="tl">
                    <a:srgbClr val="000000">
                      <a:alpha val="43137"/>
                    </a:srgbClr>
                  </a:outerShdw>
                </a:effectLst>
                <a:cs typeface="Times New Roman" pitchFamily="18" charset="0"/>
              </a:rPr>
              <a:t>  to have concerns about possible ‘unknown unknowns’ where GM plants are concerned?</a:t>
            </a:r>
            <a:endParaRPr lang="en-US" sz="2400" b="1" u="sng" dirty="0" smtClean="0">
              <a:solidFill>
                <a:srgbClr val="EAA782"/>
              </a:solidFill>
              <a:effectLst>
                <a:outerShdw blurRad="38100" dist="38100" dir="2700000" algn="tl">
                  <a:srgbClr val="000000">
                    <a:alpha val="43137"/>
                  </a:srgbClr>
                </a:outerShdw>
              </a:effectLst>
              <a:cs typeface="Times New Roman" pitchFamily="18" charset="0"/>
            </a:endParaRPr>
          </a:p>
          <a:p>
            <a:pPr marL="274320" indent="-274320" fontAlgn="auto">
              <a:lnSpc>
                <a:spcPct val="80000"/>
              </a:lnSpc>
              <a:spcAft>
                <a:spcPts val="0"/>
              </a:spcAft>
              <a:buClr>
                <a:schemeClr val="accent3"/>
              </a:buClr>
              <a:buFont typeface="Wingdings" pitchFamily="2" charset="2"/>
              <a:buNone/>
              <a:defRPr/>
            </a:pPr>
            <a:r>
              <a:rPr lang="en-US" sz="2400" dirty="0" smtClean="0">
                <a:solidFill>
                  <a:srgbClr val="FFC000"/>
                </a:solidFill>
                <a:effectLst>
                  <a:outerShdw blurRad="38100" dist="38100" dir="2700000" algn="tl">
                    <a:srgbClr val="000000">
                      <a:alpha val="43137"/>
                    </a:srgbClr>
                  </a:outerShdw>
                </a:effectLst>
                <a:cs typeface="Times New Roman" pitchFamily="18" charset="0"/>
              </a:rPr>
              <a:t>[ACRE Chair]: </a:t>
            </a:r>
            <a:r>
              <a:rPr lang="en-US" sz="2400" i="1" dirty="0" smtClean="0">
                <a:solidFill>
                  <a:srgbClr val="FFC000"/>
                </a:solidFill>
                <a:effectLst>
                  <a:outerShdw blurRad="38100" dist="38100" dir="2700000" algn="tl">
                    <a:srgbClr val="000000">
                      <a:alpha val="43137"/>
                    </a:srgbClr>
                  </a:outerShdw>
                </a:effectLst>
                <a:cs typeface="Times New Roman" pitchFamily="18" charset="0"/>
              </a:rPr>
              <a:t>Which</a:t>
            </a:r>
            <a:r>
              <a:rPr lang="en-US" sz="2400" dirty="0" smtClean="0">
                <a:solidFill>
                  <a:srgbClr val="FFC000"/>
                </a:solidFill>
                <a:effectLst>
                  <a:outerShdw blurRad="38100" dist="38100" dir="2700000" algn="tl">
                    <a:srgbClr val="000000">
                      <a:alpha val="43137"/>
                    </a:srgbClr>
                  </a:outerShdw>
                </a:effectLst>
                <a:cs typeface="Times New Roman" pitchFamily="18" charset="0"/>
              </a:rPr>
              <a:t> unknowns?</a:t>
            </a:r>
            <a:endParaRPr lang="en-US" sz="2400" b="1" u="sng" dirty="0" smtClean="0">
              <a:solidFill>
                <a:srgbClr val="FFC000"/>
              </a:solidFill>
              <a:effectLst>
                <a:outerShdw blurRad="38100" dist="38100" dir="2700000" algn="tl">
                  <a:srgbClr val="000000">
                    <a:alpha val="43137"/>
                  </a:srgbClr>
                </a:outerShdw>
              </a:effectLst>
              <a:cs typeface="Times New Roman" pitchFamily="18" charset="0"/>
            </a:endParaRPr>
          </a:p>
          <a:p>
            <a:pPr marL="274320" indent="-274320" fontAlgn="auto">
              <a:lnSpc>
                <a:spcPct val="80000"/>
              </a:lnSpc>
              <a:spcAft>
                <a:spcPts val="0"/>
              </a:spcAft>
              <a:buClr>
                <a:schemeClr val="accent3"/>
              </a:buClr>
              <a:buFont typeface="Wingdings" pitchFamily="2" charset="2"/>
              <a:buNone/>
              <a:defRPr/>
            </a:pPr>
            <a:r>
              <a:rPr lang="en-US" sz="2400" dirty="0" smtClean="0">
                <a:solidFill>
                  <a:srgbClr val="EAA782"/>
                </a:solidFill>
                <a:effectLst>
                  <a:outerShdw blurRad="38100" dist="38100" dir="2700000" algn="tl">
                    <a:srgbClr val="000000">
                      <a:alpha val="43137"/>
                    </a:srgbClr>
                  </a:outerShdw>
                </a:effectLst>
                <a:cs typeface="Times New Roman" pitchFamily="18" charset="0"/>
              </a:rPr>
              <a:t>[AEBC]: That’s precisely the point. They aren’t possible to specify in advance. Possibly they could be surprises arising from unforeseen synergistic effects, or from unanticipated social interventions. All people have to go on is analogous experience with other technologies.…</a:t>
            </a:r>
            <a:endParaRPr lang="en-US" sz="2400" b="1" u="sng" dirty="0" smtClean="0">
              <a:solidFill>
                <a:srgbClr val="EAA782"/>
              </a:solidFill>
              <a:effectLst>
                <a:outerShdw blurRad="38100" dist="38100" dir="2700000" algn="tl">
                  <a:srgbClr val="000000">
                    <a:alpha val="43137"/>
                  </a:srgbClr>
                </a:outerShdw>
              </a:effectLst>
              <a:cs typeface="Times New Roman" pitchFamily="18" charset="0"/>
            </a:endParaRPr>
          </a:p>
          <a:p>
            <a:pPr marL="274320" indent="-274320" fontAlgn="auto">
              <a:lnSpc>
                <a:spcPct val="95000"/>
              </a:lnSpc>
              <a:spcBef>
                <a:spcPct val="0"/>
              </a:spcBef>
              <a:spcAft>
                <a:spcPts val="0"/>
              </a:spcAft>
              <a:buClr>
                <a:schemeClr val="accent3"/>
              </a:buClr>
              <a:buFont typeface="Wingdings" pitchFamily="2" charset="2"/>
              <a:buNone/>
              <a:defRPr/>
            </a:pPr>
            <a:r>
              <a:rPr lang="en-US" sz="2400" dirty="0" smtClean="0">
                <a:solidFill>
                  <a:srgbClr val="FFC000"/>
                </a:solidFill>
                <a:effectLst>
                  <a:outerShdw blurRad="38100" dist="38100" dir="2700000" algn="tl">
                    <a:srgbClr val="000000">
                      <a:alpha val="43137"/>
                    </a:srgbClr>
                  </a:outerShdw>
                </a:effectLst>
                <a:cs typeface="Times New Roman" pitchFamily="18" charset="0"/>
              </a:rPr>
              <a:t>[ACRE]: I’m afraid it’s impossible for me to respond unless you 	</a:t>
            </a:r>
          </a:p>
          <a:p>
            <a:pPr marL="274320" indent="-274320" fontAlgn="auto">
              <a:lnSpc>
                <a:spcPct val="95000"/>
              </a:lnSpc>
              <a:spcBef>
                <a:spcPct val="0"/>
              </a:spcBef>
              <a:spcAft>
                <a:spcPts val="0"/>
              </a:spcAft>
              <a:buClr>
                <a:schemeClr val="accent3"/>
              </a:buClr>
              <a:buFont typeface="Wingdings" pitchFamily="2" charset="2"/>
              <a:buNone/>
              <a:defRPr/>
            </a:pPr>
            <a:r>
              <a:rPr lang="en-US" sz="2400" dirty="0" smtClean="0">
                <a:solidFill>
                  <a:srgbClr val="FFC000"/>
                </a:solidFill>
                <a:effectLst>
                  <a:outerShdw blurRad="38100" dist="38100" dir="2700000" algn="tl">
                    <a:srgbClr val="000000">
                      <a:alpha val="43137"/>
                    </a:srgbClr>
                  </a:outerShdw>
                </a:effectLst>
                <a:cs typeface="Times New Roman" pitchFamily="18" charset="0"/>
              </a:rPr>
              <a:t>     can give me a clear indication of the unknowns you are speaking about.</a:t>
            </a:r>
            <a:endParaRPr lang="en-US" sz="2400" b="1" u="sng" dirty="0" smtClean="0">
              <a:solidFill>
                <a:srgbClr val="FFC000"/>
              </a:solidFill>
              <a:effectLst>
                <a:outerShdw blurRad="38100" dist="38100" dir="2700000" algn="tl">
                  <a:srgbClr val="000000">
                    <a:alpha val="43137"/>
                  </a:srgbClr>
                </a:outerShdw>
              </a:effectLst>
              <a:cs typeface="Times New Roman" pitchFamily="18" charset="0"/>
            </a:endParaRPr>
          </a:p>
          <a:p>
            <a:pPr marL="274320" indent="-274320" fontAlgn="auto">
              <a:lnSpc>
                <a:spcPct val="80000"/>
              </a:lnSpc>
              <a:spcAft>
                <a:spcPts val="0"/>
              </a:spcAft>
              <a:buClr>
                <a:schemeClr val="accent3"/>
              </a:buClr>
              <a:buFont typeface="Wingdings" pitchFamily="2" charset="2"/>
              <a:buNone/>
              <a:defRPr/>
            </a:pPr>
            <a:r>
              <a:rPr lang="en-US" sz="2400" dirty="0" smtClean="0">
                <a:solidFill>
                  <a:srgbClr val="EAA782"/>
                </a:solidFill>
                <a:effectLst>
                  <a:outerShdw blurRad="38100" dist="38100" dir="2700000" algn="tl">
                    <a:srgbClr val="000000">
                      <a:alpha val="43137"/>
                    </a:srgbClr>
                  </a:outerShdw>
                </a:effectLst>
                <a:cs typeface="Times New Roman" pitchFamily="18" charset="0"/>
              </a:rPr>
              <a:t>[AEBC]:  In that case don’t you think you should add health warnings to the advice you’re giving ministers, indicating that there may be ‘unknown unknowns’ which you can’t address?</a:t>
            </a:r>
            <a:endParaRPr lang="en-US" sz="2400" b="1" u="sng" dirty="0" smtClean="0">
              <a:solidFill>
                <a:srgbClr val="EAA782"/>
              </a:solidFill>
              <a:effectLst>
                <a:outerShdw blurRad="38100" dist="38100" dir="2700000" algn="tl">
                  <a:srgbClr val="000000">
                    <a:alpha val="43137"/>
                  </a:srgbClr>
                </a:outerShdw>
              </a:effectLst>
              <a:cs typeface="Times New Roman" pitchFamily="18" charset="0"/>
            </a:endParaRPr>
          </a:p>
          <a:p>
            <a:pPr marL="274320" indent="-274320" fontAlgn="auto">
              <a:lnSpc>
                <a:spcPct val="80000"/>
              </a:lnSpc>
              <a:spcAft>
                <a:spcPts val="0"/>
              </a:spcAft>
              <a:buClr>
                <a:schemeClr val="accent3"/>
              </a:buClr>
              <a:buFont typeface="Wingdings" pitchFamily="2" charset="2"/>
              <a:buNone/>
              <a:defRPr/>
            </a:pPr>
            <a:r>
              <a:rPr lang="en-US" sz="2400" dirty="0" smtClean="0">
                <a:solidFill>
                  <a:srgbClr val="FFC000"/>
                </a:solidFill>
                <a:effectLst>
                  <a:outerShdw blurRad="38100" dist="38100" dir="2700000" algn="tl">
                    <a:srgbClr val="000000">
                      <a:alpha val="43137"/>
                    </a:srgbClr>
                  </a:outerShdw>
                </a:effectLst>
                <a:cs typeface="Times New Roman" pitchFamily="18" charset="0"/>
              </a:rPr>
              <a:t>[ACRE]: No, as scientists, we have to be specific. We can’t proceed on the basis of imaginings from some fevered brow….”</a:t>
            </a:r>
          </a:p>
          <a:p>
            <a:pPr marL="274320" indent="-274320" fontAlgn="auto">
              <a:lnSpc>
                <a:spcPct val="80000"/>
              </a:lnSpc>
              <a:spcAft>
                <a:spcPts val="0"/>
              </a:spcAft>
              <a:buClr>
                <a:schemeClr val="accent3"/>
              </a:buClr>
              <a:buFont typeface="Wingdings" pitchFamily="2" charset="2"/>
              <a:buNone/>
              <a:defRPr/>
            </a:pPr>
            <a:r>
              <a:rPr lang="en-GB" sz="2400" b="1" dirty="0">
                <a:solidFill>
                  <a:srgbClr val="FFC000"/>
                </a:solidFill>
                <a:cs typeface="Times New Roman" pitchFamily="18" charset="0"/>
              </a:rPr>
              <a:t>	</a:t>
            </a:r>
            <a:r>
              <a:rPr lang="en-GB" sz="2400" b="1" dirty="0" smtClean="0">
                <a:solidFill>
                  <a:srgbClr val="FFC000"/>
                </a:solidFill>
                <a:cs typeface="Times New Roman" pitchFamily="18" charset="0"/>
              </a:rPr>
              <a:t>					</a:t>
            </a:r>
            <a:r>
              <a:rPr lang="en-GB" sz="1800" b="1" dirty="0" smtClean="0">
                <a:solidFill>
                  <a:schemeClr val="tx1">
                    <a:lumMod val="75000"/>
                  </a:schemeClr>
                </a:solidFill>
                <a:cs typeface="Times New Roman" pitchFamily="18" charset="0"/>
              </a:rPr>
              <a:t>AEBC public meeting, London, July 2001</a:t>
            </a:r>
            <a:endParaRPr lang="en-GB" sz="2400" b="1" dirty="0" smtClean="0">
              <a:solidFill>
                <a:schemeClr val="tx1">
                  <a:lumMod val="75000"/>
                </a:schemeClr>
              </a:solidFill>
            </a:endParaRPr>
          </a:p>
        </p:txBody>
      </p:sp>
    </p:spTree>
    <p:extLst>
      <p:ext uri="{BB962C8B-B14F-4D97-AF65-F5344CB8AC3E}">
        <p14:creationId xmlns:p14="http://schemas.microsoft.com/office/powerpoint/2010/main" val="3520402365"/>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764704"/>
            <a:ext cx="8229600" cy="5760640"/>
          </a:xfrm>
        </p:spPr>
        <p:txBody>
          <a:bodyPr>
            <a:normAutofit lnSpcReduction="10000"/>
          </a:bodyPr>
          <a:lstStyle/>
          <a:p>
            <a:r>
              <a:rPr lang="en-GB" dirty="0" smtClean="0"/>
              <a:t>Risk assessment’s political-epistemic limitation (</a:t>
            </a:r>
            <a:r>
              <a:rPr lang="en-GB" i="1" dirty="0" smtClean="0"/>
              <a:t>by ‘policy’</a:t>
            </a:r>
            <a:r>
              <a:rPr lang="en-GB" dirty="0" smtClean="0"/>
              <a:t>) does not just overlook and thus passively exclude by default important central political-economic concerns and dimensions. It actually </a:t>
            </a:r>
            <a:r>
              <a:rPr lang="en-GB" i="1" dirty="0" smtClean="0"/>
              <a:t>proactively dictates </a:t>
            </a:r>
            <a:r>
              <a:rPr lang="en-GB" dirty="0" smtClean="0"/>
              <a:t>their exclusion, and co-produces the political definition of the public issues as a risk-only issue</a:t>
            </a:r>
          </a:p>
          <a:p>
            <a:r>
              <a:rPr lang="en-GB" dirty="0" smtClean="0"/>
              <a:t>The US NAS report </a:t>
            </a:r>
            <a:r>
              <a:rPr lang="en-GB" dirty="0"/>
              <a:t>o</a:t>
            </a:r>
            <a:r>
              <a:rPr lang="en-GB" dirty="0" smtClean="0"/>
              <a:t>f last week has repeated once more this syndrome, as in the ex-EU chief scientific adviser’s public statement that EU and M-S governments should now allow GM cultivation</a:t>
            </a:r>
            <a:endParaRPr lang="en-GB" dirty="0"/>
          </a:p>
        </p:txBody>
      </p:sp>
    </p:spTree>
    <p:extLst>
      <p:ext uri="{BB962C8B-B14F-4D97-AF65-F5344CB8AC3E}">
        <p14:creationId xmlns:p14="http://schemas.microsoft.com/office/powerpoint/2010/main" val="3554029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nne-Glover-Profile-Shot credit European Parlia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77" y="3284984"/>
            <a:ext cx="5617046" cy="33702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228598"/>
            <a:ext cx="8208912" cy="2831544"/>
          </a:xfrm>
          <a:prstGeom prst="rect">
            <a:avLst/>
          </a:prstGeom>
        </p:spPr>
        <p:txBody>
          <a:bodyPr wrap="square">
            <a:spAutoFit/>
          </a:bodyPr>
          <a:lstStyle/>
          <a:p>
            <a:pPr lvl="0" algn="ctr" eaLnBrk="0" fontAlgn="base" hangingPunct="0">
              <a:spcBef>
                <a:spcPct val="0"/>
              </a:spcBef>
              <a:spcAft>
                <a:spcPct val="0"/>
              </a:spcAft>
            </a:pPr>
            <a:r>
              <a:rPr lang="en-US" altLang="en-US" sz="1600" dirty="0" smtClean="0">
                <a:solidFill>
                  <a:srgbClr val="FFC000"/>
                </a:solidFill>
                <a:latin typeface="Goudy Stout" panose="0202090407030B020401" pitchFamily="18" charset="0"/>
                <a:cs typeface="Times New Roman" pitchFamily="18" charset="0"/>
              </a:rPr>
              <a:t>The Courier</a:t>
            </a:r>
          </a:p>
          <a:p>
            <a:pPr lvl="0" algn="ctr" eaLnBrk="0" fontAlgn="base" hangingPunct="0">
              <a:spcBef>
                <a:spcPct val="0"/>
              </a:spcBef>
              <a:spcAft>
                <a:spcPct val="0"/>
              </a:spcAft>
            </a:pPr>
            <a:r>
              <a:rPr lang="en-US" altLang="en-US" dirty="0" smtClean="0">
                <a:solidFill>
                  <a:schemeClr val="accent6"/>
                </a:solidFill>
                <a:latin typeface="Times New Roman" pitchFamily="18" charset="0"/>
                <a:cs typeface="Times New Roman" pitchFamily="18" charset="0"/>
              </a:rPr>
              <a:t>Scotland’s </a:t>
            </a:r>
            <a:r>
              <a:rPr lang="en-US" altLang="en-US" dirty="0">
                <a:solidFill>
                  <a:schemeClr val="accent6"/>
                </a:solidFill>
                <a:latin typeface="Times New Roman" pitchFamily="18" charset="0"/>
                <a:cs typeface="Times New Roman" pitchFamily="18" charset="0"/>
              </a:rPr>
              <a:t>farming industry has been urged by one of Europe’s most influential scientists to speak out and influence public opinion if it wants to have access to GM technology in future.</a:t>
            </a:r>
          </a:p>
          <a:p>
            <a:pPr lvl="0" algn="ctr" eaLnBrk="0" fontAlgn="base" hangingPunct="0">
              <a:spcBef>
                <a:spcPct val="0"/>
              </a:spcBef>
              <a:spcAft>
                <a:spcPct val="0"/>
              </a:spcAft>
            </a:pPr>
            <a:r>
              <a:rPr lang="en-US" altLang="en-US" dirty="0">
                <a:solidFill>
                  <a:schemeClr val="accent6"/>
                </a:solidFill>
                <a:latin typeface="Times New Roman" pitchFamily="18" charset="0"/>
                <a:cs typeface="Times New Roman" pitchFamily="18" charset="0"/>
              </a:rPr>
              <a:t>The former chief scientist to the EU, Professor Dame Anne Glover told members of the Scottish Society for Crop Research (SSCR) in Dundee that if they didn’t get the general public on side, the Scottish Government wouldn’t be interested in changing its anti-GM </a:t>
            </a:r>
            <a:r>
              <a:rPr lang="en-US" altLang="en-US" dirty="0" smtClean="0">
                <a:solidFill>
                  <a:schemeClr val="accent6"/>
                </a:solidFill>
                <a:latin typeface="Times New Roman" pitchFamily="18" charset="0"/>
                <a:cs typeface="Times New Roman" pitchFamily="18" charset="0"/>
              </a:rPr>
              <a:t>stance.  Last week’s US National Academy of Sciences report  has scientifically confirmed once again that GM crops and foods are safe, Prof Glover </a:t>
            </a:r>
            <a:r>
              <a:rPr lang="en-US" altLang="en-US" dirty="0" err="1" smtClean="0">
                <a:solidFill>
                  <a:schemeClr val="accent6"/>
                </a:solidFill>
                <a:latin typeface="Times New Roman" pitchFamily="18" charset="0"/>
                <a:cs typeface="Times New Roman" pitchFamily="18" charset="0"/>
              </a:rPr>
              <a:t>emphasised</a:t>
            </a:r>
            <a:r>
              <a:rPr lang="en-US" altLang="en-US" dirty="0" smtClean="0">
                <a:solidFill>
                  <a:schemeClr val="accent6"/>
                </a:solidFill>
                <a:latin typeface="Times New Roman" pitchFamily="18" charset="0"/>
                <a:cs typeface="Times New Roman" pitchFamily="18" charset="0"/>
              </a:rPr>
              <a:t>. </a:t>
            </a:r>
            <a:endParaRPr lang="en-GB" dirty="0">
              <a:solidFill>
                <a:schemeClr val="accent6"/>
              </a:solidFill>
            </a:endParaRPr>
          </a:p>
        </p:txBody>
      </p:sp>
    </p:spTree>
    <p:extLst>
      <p:ext uri="{BB962C8B-B14F-4D97-AF65-F5344CB8AC3E}">
        <p14:creationId xmlns:p14="http://schemas.microsoft.com/office/powerpoint/2010/main" val="186221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4418</Words>
  <Application>Microsoft Office PowerPoint</Application>
  <PresentationFormat>On-screen Show (4:3)</PresentationFormat>
  <Paragraphs>228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Why the Productionist Model of Food Security Perversely Creates More Food-Poverty: (Ir)Responsible Innovation? </vt:lpstr>
      <vt:lpstr>In this Talk… </vt:lpstr>
      <vt:lpstr>Some key distinctions – currently confused</vt:lpstr>
      <vt:lpstr>PowerPoint Presentation</vt:lpstr>
      <vt:lpstr>        Risks and  -  possibilities…               Research science and “sound science” </vt:lpstr>
      <vt:lpstr>Alan Raybould, Syngenta,  (Monday 6th Aug): </vt:lpstr>
      <vt:lpstr>SCIENTIFIC  IGNORANCE  - DENIAL  AND  DELETION                                                                                                                                      </vt:lpstr>
      <vt:lpstr>PowerPoint Presentation</vt:lpstr>
      <vt:lpstr>PowerPoint Presentation</vt:lpstr>
      <vt:lpstr>PowerPoint Presentation</vt:lpstr>
      <vt:lpstr>PowerPoint Presentation</vt:lpstr>
      <vt:lpstr>PowerPoint Presentation</vt:lpstr>
      <vt:lpstr>The constraints on greater food production - </vt:lpstr>
      <vt:lpstr>Impacts ? ? (2)</vt:lpstr>
      <vt:lpstr>PowerPoint Presentation</vt:lpstr>
      <vt:lpstr>PowerPoint Presentation</vt:lpstr>
      <vt:lpstr>PowerPoint Presentation</vt:lpstr>
      <vt:lpstr>Three findings: </vt:lpstr>
      <vt:lpstr>PowerPoint Presentation</vt:lpstr>
      <vt:lpstr>Implied Message</vt:lpstr>
      <vt:lpstr>The World Economic Forum and Agriculture for Global food Security</vt:lpstr>
      <vt:lpstr>PowerPoint Presentation</vt:lpstr>
      <vt:lpstr>PowerPoint Presentation</vt:lpstr>
      <vt:lpstr>PowerPoint Presentation</vt:lpstr>
      <vt:lpstr>“Impacts” of this scenario? </vt:lpstr>
      <vt:lpstr>PowerPoint Presentation</vt:lpstr>
      <vt:lpstr>PowerPoint Presentation</vt:lpstr>
      <vt:lpstr>PowerPoint Presentation</vt:lpstr>
      <vt:lpstr>PowerPoint Presentation</vt:lpstr>
      <vt:lpstr>McKinsey WEF “New Vision for Agriculture” report, 2012: the funders</vt:lpstr>
      <vt:lpstr>Public sector should . . .   </vt:lpstr>
      <vt:lpstr>Greater Food Production? Greater Food Security? </vt:lpstr>
      <vt:lpstr>The fuller frame for global GM</vt:lpstr>
      <vt:lpstr>‘Causes’,  and  ‘Impacts’  ? </vt:lpstr>
      <vt:lpstr>A Key Question for RRI</vt:lpstr>
      <vt:lpstr>Dewey on (Diffuse) Collective Agency</vt:lpstr>
      <vt:lpstr>A(nother) Grand Challenge….</vt:lpstr>
      <vt:lpstr>For Food Security as a Grand Challenge</vt:lpstr>
      <vt:lpstr>Macnaghten’s Metis (of RRI)</vt:lpstr>
      <vt:lpstr>PowerPoint Presentation</vt:lpstr>
      <vt:lpstr>Metis of RRI..  (continued)  </vt:lpstr>
      <vt:lpstr>Like Phil, I have paid compliments to the UK EPSRC for its serious commitments to developing RRI for its R&amp;D investments of UK public money -  and in some respects to BBSRC too. But this is so-far a bridge not crossed – to venture into the internal worlds of technoscientific cultures (including their completely interwoven prospective funding cultures) to question those imaginaries of future tractable possibilities, and “desirables”.  These are influenced not only by technical fluencies, but also by socio-political imaginations and normativities of those involved.  The ASU Fisher et al STIR project might be the most developed STS mode for exploring this. </vt:lpstr>
      <vt:lpstr>Metis of RRI</vt:lpstr>
      <vt:lpstr>“Consensus Science” – A Perspective</vt:lpstr>
    </vt:vector>
  </TitlesOfParts>
  <Company>Lancaster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Productionist Model of Food Security Perversely Creates More Food-Poverty: (Ir)Responsible Innovation?</dc:title>
  <dc:creator>Wynne, Brian</dc:creator>
  <cp:lastModifiedBy>Wynne, Brian</cp:lastModifiedBy>
  <cp:revision>30</cp:revision>
  <dcterms:created xsi:type="dcterms:W3CDTF">2016-05-22T15:40:24Z</dcterms:created>
  <dcterms:modified xsi:type="dcterms:W3CDTF">2016-05-23T12:03:41Z</dcterms:modified>
</cp:coreProperties>
</file>